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9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2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3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4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  <p:sldMasterId id="2147483750" r:id="rId2"/>
    <p:sldMasterId id="2147483768" r:id="rId3"/>
    <p:sldMasterId id="2147484055" r:id="rId4"/>
    <p:sldMasterId id="2147484072" r:id="rId5"/>
    <p:sldMasterId id="2147484284" r:id="rId6"/>
    <p:sldMasterId id="2147484302" r:id="rId7"/>
    <p:sldMasterId id="2147484320" r:id="rId8"/>
    <p:sldMasterId id="2147484338" r:id="rId9"/>
    <p:sldMasterId id="2147484356" r:id="rId10"/>
    <p:sldMasterId id="2147484374" r:id="rId11"/>
    <p:sldMasterId id="2147484392" r:id="rId12"/>
    <p:sldMasterId id="2147484409" r:id="rId13"/>
    <p:sldMasterId id="2147484427" r:id="rId14"/>
    <p:sldMasterId id="2147484445" r:id="rId15"/>
  </p:sldMasterIdLst>
  <p:sldIdLst>
    <p:sldId id="387" r:id="rId16"/>
    <p:sldId id="389" r:id="rId17"/>
    <p:sldId id="466" r:id="rId18"/>
    <p:sldId id="501" r:id="rId19"/>
    <p:sldId id="510" r:id="rId20"/>
    <p:sldId id="498" r:id="rId21"/>
    <p:sldId id="483" r:id="rId22"/>
    <p:sldId id="484" r:id="rId23"/>
    <p:sldId id="514" r:id="rId24"/>
    <p:sldId id="467" r:id="rId25"/>
    <p:sldId id="479" r:id="rId26"/>
    <p:sldId id="515" r:id="rId27"/>
    <p:sldId id="480" r:id="rId28"/>
    <p:sldId id="481" r:id="rId29"/>
    <p:sldId id="469" r:id="rId30"/>
    <p:sldId id="364" r:id="rId31"/>
    <p:sldId id="505" r:id="rId32"/>
    <p:sldId id="507" r:id="rId33"/>
    <p:sldId id="506" r:id="rId34"/>
    <p:sldId id="508" r:id="rId35"/>
    <p:sldId id="509" r:id="rId36"/>
    <p:sldId id="516" r:id="rId37"/>
    <p:sldId id="502" r:id="rId38"/>
    <p:sldId id="415" r:id="rId39"/>
    <p:sldId id="492" r:id="rId40"/>
    <p:sldId id="478" r:id="rId41"/>
    <p:sldId id="468" r:id="rId42"/>
    <p:sldId id="420" r:id="rId43"/>
    <p:sldId id="414" r:id="rId44"/>
    <p:sldId id="416" r:id="rId45"/>
    <p:sldId id="417" r:id="rId46"/>
    <p:sldId id="418" r:id="rId47"/>
    <p:sldId id="424" r:id="rId48"/>
    <p:sldId id="425" r:id="rId49"/>
    <p:sldId id="433" r:id="rId50"/>
    <p:sldId id="482" r:id="rId51"/>
    <p:sldId id="495" r:id="rId52"/>
    <p:sldId id="496" r:id="rId53"/>
    <p:sldId id="497" r:id="rId54"/>
    <p:sldId id="511" r:id="rId55"/>
    <p:sldId id="512" r:id="rId56"/>
    <p:sldId id="513" r:id="rId57"/>
    <p:sldId id="499" r:id="rId58"/>
    <p:sldId id="494" r:id="rId59"/>
    <p:sldId id="493" r:id="rId60"/>
    <p:sldId id="500" r:id="rId61"/>
    <p:sldId id="413" r:id="rId62"/>
    <p:sldId id="504" r:id="rId63"/>
    <p:sldId id="475" r:id="rId64"/>
    <p:sldId id="395" r:id="rId65"/>
    <p:sldId id="465" r:id="rId66"/>
    <p:sldId id="477" r:id="rId6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547A6D"/>
    <a:srgbClr val="FF9900"/>
    <a:srgbClr val="969696"/>
    <a:srgbClr val="C2CF1B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37" autoAdjust="0"/>
    <p:restoredTop sz="94728" autoAdjust="0"/>
  </p:normalViewPr>
  <p:slideViewPr>
    <p:cSldViewPr snapToGrid="0">
      <p:cViewPr>
        <p:scale>
          <a:sx n="80" d="100"/>
          <a:sy n="80" d="100"/>
        </p:scale>
        <p:origin x="-298" y="-25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48 w 5184"/>
                  <a:gd name="T3" fmla="*/ 3159 h 3159"/>
                  <a:gd name="T4" fmla="*/ 524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4 w 556"/>
                  <a:gd name="T5" fmla="*/ 3159 h 3159"/>
                  <a:gd name="T6" fmla="*/ 56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5 w 251"/>
                <a:gd name="T7" fmla="*/ 12 h 12"/>
                <a:gd name="T8" fmla="*/ 255 w 251"/>
                <a:gd name="T9" fmla="*/ 0 h 12"/>
                <a:gd name="T10" fmla="*/ 25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961 w 251"/>
                <a:gd name="T5" fmla="*/ 12 h 12"/>
                <a:gd name="T6" fmla="*/ 96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6345-DD51-4FBE-8837-2F906703F92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4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4CE-5F76-4643-8183-FF05BF6CF2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23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3277-7774-406E-B2FE-AFCB11B608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957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34DA-43B8-40BF-B78E-E1799B2EBF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755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DA11-5B9D-4F27-892F-EA33193CB37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110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B38F-09B1-4812-B446-B00E935E299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60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F89C-09E9-4947-8C62-B225AA094AB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58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417C-DE5C-4C1F-9A3C-8EC9B9FD649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20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3F2-8962-4596-95F2-8C4A858EDBC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072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7D4D-7632-42DB-A16B-DCE4E1A2AAC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84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5796-7500-4825-BBC9-00818EB14C5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936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3AE3-787C-40A3-9CF3-A34E117519F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B086-8864-42F1-B52C-FADFF77D2B8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26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17EE-610F-4387-A482-DDC52BC60A0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761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4562-1733-4B19-B00E-B856D098546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333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72EE-97D8-4FEC-89E8-2FF0AEF9FDD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377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22B-694E-434A-8E19-22B8795DB8C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00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60B6-B23B-47F2-AFE6-BD48CDE003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758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B60E-CAB0-47CE-AEB0-C697521FE4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958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400-3593-4CFE-BCEC-5135D31B426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3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3277-7774-406E-B2FE-AFCB11B608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478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34DA-43B8-40BF-B78E-E1799B2EBF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524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DA11-5B9D-4F27-892F-EA33193CB37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8820-49A4-4800-8A7B-42316696105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30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B38F-09B1-4812-B446-B00E935E299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00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F89C-09E9-4947-8C62-B225AA094AB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396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417C-DE5C-4C1F-9A3C-8EC9B9FD649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101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3F2-8962-4596-95F2-8C4A858EDBC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360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7D4D-7632-42DB-A16B-DCE4E1A2AAC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583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5796-7500-4825-BBC9-00818EB14C5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476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3AE3-787C-40A3-9CF3-A34E117519F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755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17EE-610F-4387-A482-DDC52BC60A0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838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4562-1733-4B19-B00E-B856D098546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564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72EE-97D8-4FEC-89E8-2FF0AEF9FDD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FDDB-2A7C-4C7B-993E-996C34635C7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10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22B-694E-434A-8E19-22B8795DB8C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238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60B6-B23B-47F2-AFE6-BD48CDE003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859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B60E-CAB0-47CE-AEB0-C697521FE4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572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400-3593-4CFE-BCEC-5135D31B426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595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3277-7774-406E-B2FE-AFCB11B608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400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34DA-43B8-40BF-B78E-E1799B2EBF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222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DA11-5B9D-4F27-892F-EA33193CB37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695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B38F-09B1-4812-B446-B00E935E299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671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F89C-09E9-4947-8C62-B225AA094AB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755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417C-DE5C-4C1F-9A3C-8EC9B9FD649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8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A526-D47B-415A-902D-044E204AC9B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823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3F2-8962-4596-95F2-8C4A858EDBC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651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7D4D-7632-42DB-A16B-DCE4E1A2AAC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031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5796-7500-4825-BBC9-00818EB14C5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812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3AE3-787C-40A3-9CF3-A34E117519F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05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17EE-610F-4387-A482-DDC52BC60A0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658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4562-1733-4B19-B00E-B856D098546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80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72EE-97D8-4FEC-89E8-2FF0AEF9FDD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90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22B-694E-434A-8E19-22B8795DB8C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9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60B6-B23B-47F2-AFE6-BD48CDE003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11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B60E-CAB0-47CE-AEB0-C697521FE4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6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BDF3-037E-4A03-89DC-90F353F8BC6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58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400-3593-4CFE-BCEC-5135D31B426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792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3277-7774-406E-B2FE-AFCB11B608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564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34DA-43B8-40BF-B78E-E1799B2EBF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661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DA11-5B9D-4F27-892F-EA33193CB37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33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B38F-09B1-4812-B446-B00E935E299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634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F89C-09E9-4947-8C62-B225AA094AB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834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417C-DE5C-4C1F-9A3C-8EC9B9FD649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468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3F2-8962-4596-95F2-8C4A858EDBC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566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7D4D-7632-42DB-A16B-DCE4E1A2AAC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241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5796-7500-4825-BBC9-00818EB14C5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91B5-5106-4106-8311-BC57AE3365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668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3AE3-787C-40A3-9CF3-A34E117519F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715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17EE-610F-4387-A482-DDC52BC60A0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858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4562-1733-4B19-B00E-B856D098546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718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72EE-97D8-4FEC-89E8-2FF0AEF9FDD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227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22B-694E-434A-8E19-22B8795DB8C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90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60B6-B23B-47F2-AFE6-BD48CDE003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07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B60E-CAB0-47CE-AEB0-C697521FE4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775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400-3593-4CFE-BCEC-5135D31B426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571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3277-7774-406E-B2FE-AFCB11B608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759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34DA-43B8-40BF-B78E-E1799B2EBF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768C-1F9D-4650-8BF2-699E5820825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28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DA11-5B9D-4F27-892F-EA33193CB37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053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B38F-09B1-4812-B446-B00E935E299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19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F89C-09E9-4947-8C62-B225AA094AB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81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417C-DE5C-4C1F-9A3C-8EC9B9FD649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646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3F2-8962-4596-95F2-8C4A858EDBC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954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7D4D-7632-42DB-A16B-DCE4E1A2AAC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71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5796-7500-4825-BBC9-00818EB14C5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182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3AE3-787C-40A3-9CF3-A34E117519F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3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17EE-610F-4387-A482-DDC52BC60A0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4562-1733-4B19-B00E-B856D098546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3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ED36-9B70-4D04-A567-A95EFA48C74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961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72EE-97D8-4FEC-89E8-2FF0AEF9FDD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061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22B-694E-434A-8E19-22B8795DB8C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88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60B6-B23B-47F2-AFE6-BD48CDE003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465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B60E-CAB0-47CE-AEB0-C697521FE4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84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400-3593-4CFE-BCEC-5135D31B426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517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48 w 5184"/>
                  <a:gd name="T3" fmla="*/ 3159 h 3159"/>
                  <a:gd name="T4" fmla="*/ 524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4 w 556"/>
                  <a:gd name="T5" fmla="*/ 3159 h 3159"/>
                  <a:gd name="T6" fmla="*/ 56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5 w 251"/>
                <a:gd name="T7" fmla="*/ 12 h 12"/>
                <a:gd name="T8" fmla="*/ 255 w 251"/>
                <a:gd name="T9" fmla="*/ 0 h 12"/>
                <a:gd name="T10" fmla="*/ 25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961 w 251"/>
                <a:gd name="T5" fmla="*/ 12 h 12"/>
                <a:gd name="T6" fmla="*/ 96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6345-DD51-4FBE-8837-2F906703F92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978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42AE-9F6C-422E-87D5-17840B96FB4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583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C06A-69E3-41CC-8939-99CE1B1868E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308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3018-D81F-47E9-9994-9DBF3354EB0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409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7038-01DB-4206-9DDC-B287F87E010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2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03FBA-447C-4CA6-B636-4ED8693770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58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E8C6-A8D7-4318-9B15-40137229516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611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9999-7581-4B39-B3A0-72783C9F0C5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326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570E-77B6-4331-9BB0-454FA30B3C3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92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D961-5821-4AA1-B889-8BCA08FAE09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90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4CE-5F76-4643-8183-FF05BF6CF2B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791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B086-8864-42F1-B52C-FADFF77D2B8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413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8820-49A4-4800-8A7B-423166961053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915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FDDB-2A7C-4C7B-993E-996C34635C7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649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A526-D47B-415A-902D-044E204AC9B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070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BDF3-037E-4A03-89DC-90F353F8BC6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7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42AE-9F6C-422E-87D5-17840B96FB4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3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C9C4-553D-4AF0-87D7-C19ABFF728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827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91B5-5106-4106-8311-BC57AE3365C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501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3277-7774-406E-B2FE-AFCB11B608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281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34DA-43B8-40BF-B78E-E1799B2EBFE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52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DA11-5B9D-4F27-892F-EA33193CB37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4402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B38F-09B1-4812-B446-B00E935E299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174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F89C-09E9-4947-8C62-B225AA094AB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475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417C-DE5C-4C1F-9A3C-8EC9B9FD649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958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3F2-8962-4596-95F2-8C4A858EDBC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591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7D4D-7632-42DB-A16B-DCE4E1A2AAC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203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5796-7500-4825-BBC9-00818EB14C5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2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2CF3-FE13-493D-9656-9DCAF0CF4D8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374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3AE3-787C-40A3-9CF3-A34E117519F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94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17EE-610F-4387-A482-DDC52BC60A0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5917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4562-1733-4B19-B00E-B856D098546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417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72EE-97D8-4FEC-89E8-2FF0AEF9FDD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832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22B-694E-434A-8E19-22B8795DB8C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5605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60B6-B23B-47F2-AFE6-BD48CDE003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6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B60E-CAB0-47CE-AEB0-C697521FE4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2342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D400-3593-4CFE-BCEC-5135D31B426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0489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FF22-C57D-4942-A3CB-B5FDA089B58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398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B250-0DE3-4FB2-999A-453352078DF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3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518F-9E6F-488F-B84F-5E5FFF52C9E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212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337CB-2408-432C-8389-A7DE695BBED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905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2DA4-E5AF-477D-B80B-6845753FAF9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2419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392F-7E91-477C-8BE9-EC54B7AD9B4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252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E4D1A-DAB1-485C-AA0F-CA394B23275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927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BD2C-2F7D-4877-8DD3-5F03F5ACB97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8658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C41BF-FDCE-4449-B5F4-EE4E64500E9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072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A485-6504-454E-993D-0CC45E1DFEF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532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AD0C7-60A4-4BE8-89E1-41976F372C8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985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A9D8-6E08-4B30-A92C-702247E54D9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87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1965-8C85-40A1-915F-73E9C32A024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0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6E32-B63C-4700-9F8C-67B034A91F1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59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7154-DB4C-440D-A4A9-9A317BE7559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519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4D7F1-53D8-4332-AE74-AB42C957416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744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0D81-AB02-41A5-9422-C9381AEE789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8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98586-9378-4579-BA29-9E0457371B65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307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0398-FB16-48C5-BF5A-15FCB0FCE3E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735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1C9D-FD62-4FEB-BA8E-A6939DA54F2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3172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E307-3FDD-4038-A17D-513C91B00E1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996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6160-C5DB-4E1E-8AB6-01ADF22FB0C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249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8A8B-2D75-4A81-AA46-B82942C1485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123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F2DF-3A47-4955-A260-30C38BBEEA7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0CC-F39A-44B7-8661-B4D3CF43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61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A3A5-6C45-4147-B072-D9B4221847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954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03E0-6F06-43E7-883C-DD8F27837FD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985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53F3-CD8A-46EA-A9E7-7C936A5079A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824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56A2-39B8-48C8-9712-F662EA3C9BD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5050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55EA-4799-490A-A292-80A81475DC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5652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5ACF-50DB-421C-B81E-12A0DA0BA6A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011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B3BE-83D9-4025-A97E-E14679E4434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8334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8DE0-1560-4F3F-95C5-0E78C6CAE5D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8008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617B-0F04-4762-A4E6-B191CF72E323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379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9560-09A4-4DDC-AEA0-25D59BFD141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4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7470-DA0B-4C29-992B-1072241163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301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05D3-7FC0-48D2-9171-CB449F84873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0037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4FFB-A8C6-4C61-A30A-352CCAE51AA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D3D81-B381-4126-A705-AB5F987FBD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2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C4ED-368B-4C50-A517-DDC314D33F4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6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B489-2B70-4F19-BB77-247964E18DC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4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53EE-C64E-4C64-B913-7C53EAF4B2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C06A-69E3-41CC-8939-99CE1B1868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29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7F1E-0068-4F20-BA66-83C97D262A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0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9CAE-C642-4E3A-B948-D235534C605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0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8BF6-4EAB-4B85-A89E-DB6613110D8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5FABD-63D3-4D18-8493-D35027FB0CF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3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30F1-9E62-4541-8708-2CC7DFEE04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B7E4-DAAB-4752-A2F1-5014221E3A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3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E3E2A-23B4-4D2E-975C-00BBD70BA98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17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E7D2-4889-4BC1-A39A-0BB884A2B4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CB73-C39C-441F-937C-80E2AD02BA8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76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91282-BA4C-4069-8A8E-4DB740BBCDE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3018-D81F-47E9-9994-9DBF3354EB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67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8EA07-2214-4B55-AEC3-372A6E4523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B86A-50C8-4EFD-82E8-4210DA31FB7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84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E39F-C6AB-4581-9856-A973BCA93B5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8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D48D4-540B-44E2-A7DA-92D30343232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5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D6CA-C2BE-4D17-9CAD-A9483394841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B2B3-59A0-474B-8385-72F36E4A50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B4BF9-AB68-4726-8F2F-645F7548C4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3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BBD1-F1BD-4A8D-B4F0-A21736B9D96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7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5E89-D199-49FE-A083-7A2B83CDF6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497D-E288-4C91-B751-DE1F0F35493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5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7038-01DB-4206-9DDC-B287F87E01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25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F14A-795D-4F49-A23B-B21230C8FF3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6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F829-64CD-45BD-B24E-46C27AE596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8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EAA7-9650-4E68-8862-4456C827B1B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6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A178-9CF7-4ACB-813F-1FEDFA7A6D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0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5D03-41C2-408A-85BF-28495E5EEAA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93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5BC9-DFD7-4E5D-80BB-FAF800AAE7D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0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0AB8-893C-4CF3-9134-2AFB7AAA86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7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9388-01AA-4A42-AE78-11E110ABBE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95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8B6C-7399-49A2-9CDC-8C6F77F71A6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1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3A27-5909-4BF5-97B3-2DECE030A31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E8C6-A8D7-4318-9B15-40137229516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23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85A7-C38A-40FE-A4A9-C9DDD6084EF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14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F40A-5D2C-4845-BF78-FA67C664534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337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6843-55FD-4156-8038-527A595022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2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3DA4B-CCCD-422C-B800-5AF99FD924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5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CCE4-0000-4D19-B1D1-123A9E38C9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7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F3AF-2990-4E57-92C2-351A840BB21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2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FB14-D5C1-43C9-959A-5D4EC10300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85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26B8-297A-4080-8620-BA1348A22D9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63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8D64-9AF5-40C0-A6E0-4AEADBAEDF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8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7A17-DAC1-4CC5-BB96-8032B3EE36E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9999-7581-4B39-B3A0-72783C9F0C5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36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0EE9-D189-4EA4-8096-3FA238AED95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14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71266-5AD2-4A28-AB4D-8BFD2E218BF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97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74929-CF57-4B58-91AE-53CE59EFB4B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40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35BCB-1F7F-4AA7-91F8-183FE2F0FB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1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84BF-8076-45F5-AEE1-F674C9444B5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77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ACF8-A728-4178-A18D-FC2153BF26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44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4914C-27AE-460C-BBE9-15D7368934F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1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0A47-98CA-43A8-B8E8-56606CFA094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185-9886-4FFE-81DA-C6E6900452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70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2D1E-6FD8-479B-8D84-78F307E888E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2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570E-77B6-4331-9BB0-454FA30B3C3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92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7DF60-DA04-4F47-AE7D-22589420C65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2A0A7-69AA-4198-8C06-9A3549227B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67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B497-80DB-40F1-B4D3-C7C24327A5C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39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5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1C9D-FD62-4FEB-BA8E-A6939DA54F2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2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E307-3FDD-4038-A17D-513C91B00E1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906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6160-C5DB-4E1E-8AB6-01ADF22FB0C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57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8A8B-2D75-4A81-AA46-B82942C1485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95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F2DF-3A47-4955-A260-30C38BBEEA7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800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A3A5-6C45-4147-B072-D9B42218479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19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03E0-6F06-43E7-883C-DD8F27837FD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4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D961-5821-4AA1-B889-8BCA08FAE09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6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53F3-CD8A-46EA-A9E7-7C936A5079A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37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56A2-39B8-48C8-9712-F662EA3C9BD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394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55EA-4799-490A-A292-80A81475DC6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491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5ACF-50DB-421C-B81E-12A0DA0BA6A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1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B3BE-83D9-4025-A97E-E14679E4434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5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8DE0-1560-4F3F-95C5-0E78C6CAE5D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443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617B-0F04-4762-A4E6-B191CF72E323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66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9560-09A4-4DDC-AEA0-25D59BFD141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57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05D3-7FC0-48D2-9171-CB449F84873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17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4FFB-A8C6-4C61-A30A-352CCAE51AA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4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9B2E22D0-55B8-4742-8C8B-84F68317639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3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338F59AD-56B9-48D8-BC10-3B3F3DB08C7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338F59AD-56B9-48D8-BC10-3B3F3DB08C7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52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9B2E22D0-55B8-4742-8C8B-84F68317639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124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05" r:id="rId13"/>
    <p:sldLayoutId id="2147484406" r:id="rId14"/>
    <p:sldLayoutId id="2147484407" r:id="rId15"/>
    <p:sldLayoutId id="2147484408" r:id="rId16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338F59AD-56B9-48D8-BC10-3B3F3DB08C7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5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025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73B96C95-8C66-4BB8-8D8E-52EB4D90212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893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  <p:sldLayoutId id="2147484444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6D79C0F6-34E3-4E0F-9705-5DC31FA1B4D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58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  <p:sldLayoutId id="2147484460" r:id="rId15"/>
    <p:sldLayoutId id="2147484461" r:id="rId16"/>
    <p:sldLayoutId id="2147484462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0B9A5EFC-53E7-46B5-8C0E-8370459237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4B805676-A067-4144-89C3-F6D977BF766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5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48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251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7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9F6F1278-12CD-4A86-9D44-958C9526982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27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27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4833504E-AB72-4CD0-A723-43E8241F4D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3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  <p:sldLayoutId id="2147484272" r:id="rId16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6D79C0F6-34E3-4E0F-9705-5DC31FA1B4DF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312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  <p:sldLayoutId id="2147484300" r:id="rId16"/>
    <p:sldLayoutId id="2147484301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338F59AD-56B9-48D8-BC10-3B3F3DB08C7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92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19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338F59AD-56B9-48D8-BC10-3B3F3DB08C7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327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  <p:sldLayoutId id="2147484337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47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47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4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338F59AD-56B9-48D8-BC10-3B3F3DB08C7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4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  <p:sldLayoutId id="2147484355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6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//upload.wikimedia.org/wikipedia/commons/5/5b/Yakov_Frenkel.jpg" TargetMode="External"/><Relationship Id="rId1" Type="http://schemas.openxmlformats.org/officeDocument/2006/relationships/slideLayout" Target="../slideLayouts/slideLayout2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instein_1921_portrait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3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I4SUCA9WBYLZCA4EFDP3CA5NLIOSCA7UVG5BCAC1B9Z2CA4XLSZ4CAUX3G1QCALB6T7QCAQGI7A7CAH4V8X5CAKFUW94CASENU87CAFWCEIXCAJ29G18CAPDIOE0CA3C7Z8ZCAMARAJZCAP21VW0CALRMX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51228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350838" y="374650"/>
            <a:ext cx="8550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sz="2800" b="1" dirty="0">
                <a:latin typeface="Lucida Sans" pitchFamily="34" charset="0"/>
              </a:rPr>
              <a:t>Modern Theory of </a:t>
            </a:r>
            <a:r>
              <a:rPr lang="en-US" sz="2800" b="1" dirty="0" smtClean="0">
                <a:latin typeface="Lucida Sans" pitchFamily="34" charset="0"/>
              </a:rPr>
              <a:t>Wetting: Theory and Experiment  </a:t>
            </a:r>
            <a:endParaRPr lang="en-US" sz="2800" b="1" dirty="0">
              <a:latin typeface="Lucida Sans" pitchFamily="34" charset="0"/>
            </a:endParaRPr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874713" y="2336800"/>
            <a:ext cx="7011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sz="4000" dirty="0">
                <a:solidFill>
                  <a:srgbClr val="FFFF66"/>
                </a:solidFill>
                <a:latin typeface="Times New Roman" pitchFamily="18" charset="0"/>
              </a:rPr>
              <a:t>Edward Bormashenko</a:t>
            </a:r>
          </a:p>
          <a:p>
            <a:pPr algn="ctr" rtl="0" eaLnBrk="1" hangingPunct="1"/>
            <a:endParaRPr lang="en-US" sz="4000" dirty="0">
              <a:solidFill>
                <a:srgbClr val="FFFF66"/>
              </a:solidFill>
              <a:latin typeface="Times New Roman" pitchFamily="18" charset="0"/>
            </a:endParaRPr>
          </a:p>
          <a:p>
            <a:pPr algn="ctr" rtl="0" eaLnBrk="1" hangingPunct="1"/>
            <a:r>
              <a:rPr lang="en-US" sz="3200" dirty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sz="3200" dirty="0">
                <a:latin typeface="Times New Roman" pitchFamily="18" charset="0"/>
              </a:rPr>
              <a:t>The Ariel University, </a:t>
            </a:r>
            <a:r>
              <a:rPr lang="en-US" sz="3200" dirty="0" smtClean="0">
                <a:latin typeface="Times New Roman" pitchFamily="18" charset="0"/>
              </a:rPr>
              <a:t>Ariel</a:t>
            </a:r>
            <a:r>
              <a:rPr lang="en-US" sz="3200" dirty="0">
                <a:latin typeface="Times New Roman" pitchFamily="18" charset="0"/>
              </a:rPr>
              <a:t>, Israel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5641975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Харьковский национальный университет имени В. Н.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Каразина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, Октябрь,  2013.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304800"/>
            <a:ext cx="8253412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Physics is the science which deals with small parameters </a:t>
            </a:r>
            <a:r>
              <a:rPr lang="en-US" sz="3200" dirty="0" smtClean="0">
                <a:solidFill>
                  <a:srgbClr val="FFFF00"/>
                </a:solidFill>
                <a:latin typeface="Arial"/>
              </a:rPr>
              <a:t>…</a:t>
            </a:r>
            <a:r>
              <a:rPr lang="en-US" sz="3200" dirty="0" smtClean="0">
                <a:solidFill>
                  <a:srgbClr val="FFFF00"/>
                </a:solidFill>
              </a:rPr>
              <a:t> (L. Landau)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936750" y="2844800"/>
          <a:ext cx="1884363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4" name="משוואה" r:id="rId3" imgW="609600" imgH="457200" progId="Equation.3">
                  <p:embed/>
                </p:oleObj>
              </mc:Choice>
              <mc:Fallback>
                <p:oleObj name="משוואה" r:id="rId3" imgW="609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2844800"/>
                        <a:ext cx="1884363" cy="1414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190750" y="2073275"/>
            <a:ext cx="1706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/>
              <a:t>Solid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6307138" y="2771775"/>
          <a:ext cx="18700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" name="משוואה" r:id="rId5" imgW="622030" imgH="469696" progId="Equation.3">
                  <p:embed/>
                </p:oleObj>
              </mc:Choice>
              <mc:Fallback>
                <p:oleObj name="משוואה" r:id="rId5" imgW="622030" imgH="46969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2771775"/>
                        <a:ext cx="1870075" cy="1412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642100" y="2117725"/>
            <a:ext cx="1493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3200"/>
              <a:t>Gas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4186238" y="4330700"/>
            <a:ext cx="14938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3200"/>
              <a:t>Liquid</a:t>
            </a:r>
          </a:p>
          <a:p>
            <a:pPr algn="l" rtl="0"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090988" y="4986338"/>
          <a:ext cx="157003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" name="משוואה" r:id="rId7" imgW="520474" imgH="469696" progId="Equation.3">
                  <p:embed/>
                </p:oleObj>
              </mc:Choice>
              <mc:Fallback>
                <p:oleObj name="משוואה" r:id="rId7" imgW="520474" imgH="46969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4986338"/>
                        <a:ext cx="1570037" cy="1435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74638"/>
            <a:ext cx="7543800" cy="1431925"/>
          </a:xfrm>
        </p:spPr>
        <p:txBody>
          <a:bodyPr/>
          <a:lstStyle/>
          <a:p>
            <a:pPr algn="ctr" rtl="0">
              <a:defRPr/>
            </a:pPr>
            <a:r>
              <a:rPr lang="en-US" sz="3600" dirty="0" smtClean="0">
                <a:solidFill>
                  <a:srgbClr val="FFFF66"/>
                </a:solidFill>
              </a:rPr>
              <a:t>Main wetting scenarios</a:t>
            </a:r>
            <a:endParaRPr lang="he-IL" sz="3600" dirty="0">
              <a:solidFill>
                <a:srgbClr val="FFFF66"/>
              </a:solidFill>
            </a:endParaRPr>
          </a:p>
        </p:txBody>
      </p:sp>
      <p:sp>
        <p:nvSpPr>
          <p:cNvPr id="29699" name="Rectangle 5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9700" name="Rectangle 61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29701" name="Rectangle 82968"/>
          <p:cNvSpPr>
            <a:spLocks noChangeArrowheads="1"/>
          </p:cNvSpPr>
          <p:nvPr/>
        </p:nvSpPr>
        <p:spPr bwMode="auto">
          <a:xfrm>
            <a:off x="1352550" y="1752600"/>
            <a:ext cx="7543800" cy="48196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grpSp>
        <p:nvGrpSpPr>
          <p:cNvPr id="29702" name="Group 82975"/>
          <p:cNvGrpSpPr>
            <a:grpSpLocks/>
          </p:cNvGrpSpPr>
          <p:nvPr/>
        </p:nvGrpSpPr>
        <p:grpSpPr bwMode="auto">
          <a:xfrm>
            <a:off x="1795463" y="2667000"/>
            <a:ext cx="6634162" cy="3638550"/>
            <a:chOff x="1795463" y="2667000"/>
            <a:chExt cx="6634080" cy="3638550"/>
          </a:xfrm>
        </p:grpSpPr>
        <p:pic>
          <p:nvPicPr>
            <p:cNvPr id="29706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463" y="2667000"/>
              <a:ext cx="6634080" cy="36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707" name="Straight Arrow Connector 82970"/>
            <p:cNvCxnSpPr>
              <a:cxnSpLocks noChangeShapeType="1"/>
            </p:cNvCxnSpPr>
            <p:nvPr/>
          </p:nvCxnSpPr>
          <p:spPr bwMode="auto">
            <a:xfrm flipV="1">
              <a:off x="2495550" y="3219450"/>
              <a:ext cx="1257300" cy="14668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8" name="Straight Arrow Connector 82972"/>
            <p:cNvCxnSpPr>
              <a:cxnSpLocks noChangeShapeType="1"/>
            </p:cNvCxnSpPr>
            <p:nvPr/>
          </p:nvCxnSpPr>
          <p:spPr bwMode="auto">
            <a:xfrm flipH="1">
              <a:off x="2957512" y="3219450"/>
              <a:ext cx="795339" cy="161925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lgDash"/>
              <a:round/>
              <a:headEnd type="triangl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9709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5097119"/>
              <a:ext cx="1633537" cy="21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970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29705" name="Object 82979"/>
          <p:cNvGraphicFramePr>
            <a:graphicFrameLocks noChangeAspect="1"/>
          </p:cNvGraphicFramePr>
          <p:nvPr/>
        </p:nvGraphicFramePr>
        <p:xfrm>
          <a:off x="4833938" y="2000250"/>
          <a:ext cx="3732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Формула" r:id="rId5" imgW="1422400" imgH="254000" progId="Equation.3">
                  <p:embed/>
                </p:oleObj>
              </mc:Choice>
              <mc:Fallback>
                <p:oleObj name="Формула" r:id="rId5" imgW="1422400" imgH="254000" progId="Equation.3">
                  <p:embed/>
                  <p:pic>
                    <p:nvPicPr>
                      <p:cNvPr id="0" name="Object 829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2000250"/>
                        <a:ext cx="3732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ChangeArrowheads="1"/>
          </p:cNvSpPr>
          <p:nvPr/>
        </p:nvSpPr>
        <p:spPr bwMode="auto">
          <a:xfrm>
            <a:off x="2476500" y="2413000"/>
            <a:ext cx="4406900" cy="3352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e-IL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defRPr/>
            </a:pPr>
            <a:r>
              <a:rPr lang="en-US" sz="3200" b="0" dirty="0" smtClean="0">
                <a:solidFill>
                  <a:srgbClr val="FFFF00"/>
                </a:solidFill>
              </a:rPr>
              <a:t>A molecule at the surface misses half its interactions</a:t>
            </a:r>
            <a:endParaRPr lang="he-IL" sz="3200" b="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51112" y="3067050"/>
            <a:ext cx="4208503" cy="2361477"/>
            <a:chOff x="4017" y="7865"/>
            <a:chExt cx="3690" cy="2035"/>
          </a:xfrm>
          <a:solidFill>
            <a:srgbClr val="FFFF66"/>
          </a:solidFill>
        </p:grpSpPr>
        <p:cxnSp>
          <p:nvCxnSpPr>
            <p:cNvPr id="60419" name="AutoShape 3"/>
            <p:cNvCxnSpPr>
              <a:cxnSpLocks noChangeShapeType="1"/>
            </p:cNvCxnSpPr>
            <p:nvPr/>
          </p:nvCxnSpPr>
          <p:spPr bwMode="auto">
            <a:xfrm flipH="1">
              <a:off x="5946" y="9227"/>
              <a:ext cx="426" cy="331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stealth" w="lg" len="lg"/>
              <a:tailEnd type="triangle" w="sm" len="lg"/>
            </a:ln>
          </p:spPr>
        </p:cxnSp>
        <p:cxnSp>
          <p:nvCxnSpPr>
            <p:cNvPr id="60420" name="AutoShape 4"/>
            <p:cNvCxnSpPr>
              <a:cxnSpLocks noChangeShapeType="1"/>
            </p:cNvCxnSpPr>
            <p:nvPr/>
          </p:nvCxnSpPr>
          <p:spPr bwMode="auto">
            <a:xfrm>
              <a:off x="6504" y="9263"/>
              <a:ext cx="0" cy="637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stealth" w="lg" len="lg"/>
              <a:tailEnd type="triangle" w="sm" len="lg"/>
            </a:ln>
          </p:spPr>
        </p:cxnSp>
        <p:cxnSp>
          <p:nvCxnSpPr>
            <p:cNvPr id="60421" name="AutoShape 5"/>
            <p:cNvCxnSpPr>
              <a:cxnSpLocks noChangeShapeType="1"/>
            </p:cNvCxnSpPr>
            <p:nvPr/>
          </p:nvCxnSpPr>
          <p:spPr bwMode="auto">
            <a:xfrm>
              <a:off x="6672" y="9215"/>
              <a:ext cx="360" cy="343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stealth" w="lg" len="lg"/>
              <a:tailEnd type="triangle" w="sm" len="lg"/>
            </a:ln>
          </p:spPr>
        </p:cxnSp>
        <p:cxnSp>
          <p:nvCxnSpPr>
            <p:cNvPr id="60422" name="AutoShape 6"/>
            <p:cNvCxnSpPr>
              <a:cxnSpLocks noChangeShapeType="1"/>
            </p:cNvCxnSpPr>
            <p:nvPr/>
          </p:nvCxnSpPr>
          <p:spPr bwMode="auto">
            <a:xfrm>
              <a:off x="5175" y="8105"/>
              <a:ext cx="525" cy="0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stealth" w="lg" len="lg"/>
              <a:tailEnd type="triangle" w="sm" len="lg"/>
            </a:ln>
          </p:spPr>
        </p:cxnSp>
        <p:sp>
          <p:nvSpPr>
            <p:cNvPr id="60423" name="Oval 7"/>
            <p:cNvSpPr>
              <a:spLocks noChangeArrowheads="1"/>
            </p:cNvSpPr>
            <p:nvPr/>
          </p:nvSpPr>
          <p:spPr bwMode="auto">
            <a:xfrm>
              <a:off x="4740" y="7865"/>
              <a:ext cx="435" cy="420"/>
            </a:xfrm>
            <a:prstGeom prst="ellipse">
              <a:avLst/>
            </a:prstGeom>
            <a:grp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424" name="AutoShape 8"/>
            <p:cNvCxnSpPr>
              <a:cxnSpLocks noChangeShapeType="1"/>
            </p:cNvCxnSpPr>
            <p:nvPr/>
          </p:nvCxnSpPr>
          <p:spPr bwMode="auto">
            <a:xfrm>
              <a:off x="4017" y="7970"/>
              <a:ext cx="3690" cy="0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425" name="AutoShape 9"/>
            <p:cNvCxnSpPr>
              <a:cxnSpLocks noChangeShapeType="1"/>
            </p:cNvCxnSpPr>
            <p:nvPr/>
          </p:nvCxnSpPr>
          <p:spPr bwMode="auto">
            <a:xfrm flipH="1">
              <a:off x="4548" y="8273"/>
              <a:ext cx="285" cy="357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stealth" w="lg" len="lg"/>
              <a:tailEnd type="triangle" w="sm" len="lg"/>
            </a:ln>
          </p:spPr>
        </p:cxnSp>
        <p:cxnSp>
          <p:nvCxnSpPr>
            <p:cNvPr id="60426" name="AutoShape 10"/>
            <p:cNvCxnSpPr>
              <a:cxnSpLocks noChangeShapeType="1"/>
            </p:cNvCxnSpPr>
            <p:nvPr/>
          </p:nvCxnSpPr>
          <p:spPr bwMode="auto">
            <a:xfrm>
              <a:off x="5040" y="8273"/>
              <a:ext cx="345" cy="345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stealth" w="lg" len="lg"/>
              <a:tailEnd type="triangle" w="sm" len="lg"/>
            </a:ln>
          </p:spPr>
        </p:cxnSp>
        <p:sp>
          <p:nvSpPr>
            <p:cNvPr id="60427" name="Oval 11"/>
            <p:cNvSpPr>
              <a:spLocks noChangeArrowheads="1"/>
            </p:cNvSpPr>
            <p:nvPr/>
          </p:nvSpPr>
          <p:spPr bwMode="auto">
            <a:xfrm>
              <a:off x="6285" y="8855"/>
              <a:ext cx="435" cy="420"/>
            </a:xfrm>
            <a:prstGeom prst="ellipse">
              <a:avLst/>
            </a:prstGeom>
            <a:grp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428" name="AutoShape 12"/>
            <p:cNvCxnSpPr>
              <a:cxnSpLocks noChangeShapeType="1"/>
            </p:cNvCxnSpPr>
            <p:nvPr/>
          </p:nvCxnSpPr>
          <p:spPr bwMode="auto">
            <a:xfrm>
              <a:off x="4203" y="8102"/>
              <a:ext cx="525" cy="0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triangle" w="sm" len="lg"/>
              <a:tailEnd type="stealth" w="lg" len="lg"/>
            </a:ln>
          </p:spPr>
        </p:cxnSp>
        <p:cxnSp>
          <p:nvCxnSpPr>
            <p:cNvPr id="60429" name="AutoShape 13"/>
            <p:cNvCxnSpPr>
              <a:cxnSpLocks noChangeShapeType="1"/>
            </p:cNvCxnSpPr>
            <p:nvPr/>
          </p:nvCxnSpPr>
          <p:spPr bwMode="auto">
            <a:xfrm>
              <a:off x="6723" y="9065"/>
              <a:ext cx="525" cy="0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stealth" w="lg" len="lg"/>
              <a:tailEnd type="triangle" w="sm" len="lg"/>
            </a:ln>
          </p:spPr>
        </p:cxnSp>
        <p:cxnSp>
          <p:nvCxnSpPr>
            <p:cNvPr id="60430" name="AutoShape 14"/>
            <p:cNvCxnSpPr>
              <a:cxnSpLocks noChangeShapeType="1"/>
            </p:cNvCxnSpPr>
            <p:nvPr/>
          </p:nvCxnSpPr>
          <p:spPr bwMode="auto">
            <a:xfrm>
              <a:off x="5763" y="9074"/>
              <a:ext cx="525" cy="0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triangle" w="sm" len="lg"/>
              <a:tailEnd type="stealth" w="lg" len="lg"/>
            </a:ln>
          </p:spPr>
        </p:cxnSp>
        <p:cxnSp>
          <p:nvCxnSpPr>
            <p:cNvPr id="60431" name="AutoShape 15"/>
            <p:cNvCxnSpPr>
              <a:cxnSpLocks noChangeShapeType="1"/>
            </p:cNvCxnSpPr>
            <p:nvPr/>
          </p:nvCxnSpPr>
          <p:spPr bwMode="auto">
            <a:xfrm>
              <a:off x="6504" y="8219"/>
              <a:ext cx="0" cy="637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triangle" w="sm" len="lg"/>
              <a:tailEnd type="stealth" w="lg" len="lg"/>
            </a:ln>
          </p:spPr>
        </p:cxnSp>
        <p:cxnSp>
          <p:nvCxnSpPr>
            <p:cNvPr id="60432" name="AutoShape 16"/>
            <p:cNvCxnSpPr>
              <a:cxnSpLocks noChangeShapeType="1"/>
            </p:cNvCxnSpPr>
            <p:nvPr/>
          </p:nvCxnSpPr>
          <p:spPr bwMode="auto">
            <a:xfrm>
              <a:off x="5988" y="8543"/>
              <a:ext cx="360" cy="343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triangle" w="sm" len="lg"/>
              <a:tailEnd type="stealth" w="lg" len="lg"/>
            </a:ln>
          </p:spPr>
        </p:cxnSp>
        <p:cxnSp>
          <p:nvCxnSpPr>
            <p:cNvPr id="60433" name="AutoShape 17"/>
            <p:cNvCxnSpPr>
              <a:cxnSpLocks noChangeShapeType="1"/>
            </p:cNvCxnSpPr>
            <p:nvPr/>
          </p:nvCxnSpPr>
          <p:spPr bwMode="auto">
            <a:xfrm flipH="1">
              <a:off x="6678" y="8579"/>
              <a:ext cx="426" cy="331"/>
            </a:xfrm>
            <a:prstGeom prst="straightConnector1">
              <a:avLst/>
            </a:prstGeom>
            <a:grpFill/>
            <a:ln w="31750">
              <a:solidFill>
                <a:srgbClr val="000000"/>
              </a:solidFill>
              <a:round/>
              <a:headEnd type="triangle" w="sm" len="lg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30432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Times New Roman"/>
                <a:ea typeface="Times New Roman"/>
              </a:rPr>
              <a:t>                         and        </a:t>
            </a:r>
          </a:p>
          <a:p>
            <a:pPr algn="just" rtl="0">
              <a:defRPr/>
            </a:pP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0" indent="0" algn="ctr" rtl="0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rgbClr val="FFFF66"/>
                </a:solidFill>
                <a:effectLst/>
                <a:latin typeface="Times New Roman"/>
                <a:ea typeface="Times New Roman"/>
              </a:rPr>
              <a:t>are the </a:t>
            </a:r>
            <a:r>
              <a:rPr lang="en-US" sz="4800" i="1" dirty="0" smtClean="0">
                <a:solidFill>
                  <a:srgbClr val="FFFF66"/>
                </a:solidFill>
                <a:effectLst/>
                <a:latin typeface="Times New Roman"/>
                <a:ea typeface="Times New Roman"/>
              </a:rPr>
              <a:t>specific</a:t>
            </a:r>
            <a:r>
              <a:rPr lang="en-US" sz="4800" dirty="0" smtClean="0">
                <a:solidFill>
                  <a:srgbClr val="FFFF66"/>
                </a:solidFill>
                <a:effectLst/>
                <a:latin typeface="Times New Roman"/>
                <a:ea typeface="Times New Roman"/>
              </a:rPr>
              <a:t> surface energies at the rough solid/air and solid liquid interfaces </a:t>
            </a:r>
            <a:endParaRPr lang="he-IL" sz="4800" dirty="0">
              <a:solidFill>
                <a:srgbClr val="FFFF66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669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716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1975"/>
            <a:ext cx="20955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049" y="5915025"/>
            <a:ext cx="802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rgbClr val="FFFF00"/>
                </a:solidFill>
              </a:rPr>
              <a:t>de </a:t>
            </a:r>
            <a:r>
              <a:rPr lang="en-US" dirty="0">
                <a:solidFill>
                  <a:srgbClr val="FFFF00"/>
                </a:solidFill>
              </a:rPr>
              <a:t>Gennes, P. G.; </a:t>
            </a:r>
            <a:r>
              <a:rPr lang="en-US" dirty="0" err="1">
                <a:solidFill>
                  <a:srgbClr val="FFFF00"/>
                </a:solidFill>
              </a:rPr>
              <a:t>Brochard-Wyart</a:t>
            </a:r>
            <a:r>
              <a:rPr lang="en-US" dirty="0">
                <a:solidFill>
                  <a:srgbClr val="FFFF00"/>
                </a:solidFill>
              </a:rPr>
              <a:t>, F.; Quéré D. Capillarity and Wetting Phenomena, Springer, Berlin, 2003.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543800" cy="4114800"/>
          </a:xfrm>
        </p:spPr>
        <p:txBody>
          <a:bodyPr/>
          <a:lstStyle/>
          <a:p>
            <a:pPr indent="0" algn="just" rtl="0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66"/>
                </a:solidFill>
                <a:effectLst/>
                <a:latin typeface="Times New Roman"/>
                <a:ea typeface="Times New Roman"/>
              </a:rPr>
              <a:t>High-energy surfaces: </a:t>
            </a:r>
          </a:p>
          <a:p>
            <a:pPr indent="0" algn="just" rtl="0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66"/>
                </a:solidFill>
                <a:effectLst/>
                <a:latin typeface="Times New Roman"/>
                <a:ea typeface="Times New Roman"/>
              </a:rPr>
              <a:t>High-energy surfaces are inherent for materials built with strong chemical bonds such as ionic, metallic or covalent.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66"/>
                </a:solidFill>
                <a:effectLst/>
                <a:latin typeface="Times New Roman"/>
                <a:ea typeface="Times New Roman"/>
              </a:rPr>
              <a:t>	Low-energy solid surfaces: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66"/>
                </a:solidFill>
                <a:effectLst/>
                <a:latin typeface="Times New Roman"/>
                <a:ea typeface="Times New Roman"/>
              </a:rPr>
              <a:t>	Polymer materials </a:t>
            </a:r>
            <a:endParaRPr lang="he-IL" dirty="0">
              <a:solidFill>
                <a:srgbClr val="FFFF66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181100"/>
            <a:ext cx="4700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3938"/>
            <a:ext cx="30289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150" y="5622925"/>
            <a:ext cx="78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Erbil </a:t>
            </a:r>
            <a:r>
              <a:rPr lang="en-US" dirty="0"/>
              <a:t>H. Y. Surface Chemistry of Solid and Liquid Interfaces, Blackwell, Oxford, 2006.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Triple line governs wettability and related phenomena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38915" name="Group 18"/>
          <p:cNvGrpSpPr>
            <a:grpSpLocks/>
          </p:cNvGrpSpPr>
          <p:nvPr/>
        </p:nvGrpSpPr>
        <p:grpSpPr bwMode="auto">
          <a:xfrm>
            <a:off x="2362200" y="3071813"/>
            <a:ext cx="4502150" cy="2376487"/>
            <a:chOff x="1488" y="1935"/>
            <a:chExt cx="2836" cy="1497"/>
          </a:xfrm>
        </p:grpSpPr>
        <p:sp>
          <p:nvSpPr>
            <p:cNvPr id="38916" name="Rectangle 7"/>
            <p:cNvSpPr>
              <a:spLocks noChangeArrowheads="1"/>
            </p:cNvSpPr>
            <p:nvPr/>
          </p:nvSpPr>
          <p:spPr bwMode="auto">
            <a:xfrm>
              <a:off x="2236" y="2724"/>
              <a:ext cx="208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8917" name="Line 8"/>
            <p:cNvSpPr>
              <a:spLocks noChangeShapeType="1"/>
            </p:cNvSpPr>
            <p:nvPr/>
          </p:nvSpPr>
          <p:spPr bwMode="auto">
            <a:xfrm flipV="1">
              <a:off x="2134" y="2704"/>
              <a:ext cx="2142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Line 9"/>
            <p:cNvSpPr>
              <a:spLocks noChangeShapeType="1"/>
            </p:cNvSpPr>
            <p:nvPr/>
          </p:nvSpPr>
          <p:spPr bwMode="auto">
            <a:xfrm>
              <a:off x="1958" y="2235"/>
              <a:ext cx="598" cy="4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Text Box 10"/>
            <p:cNvSpPr txBox="1">
              <a:spLocks noChangeArrowheads="1"/>
            </p:cNvSpPr>
            <p:nvPr/>
          </p:nvSpPr>
          <p:spPr bwMode="auto">
            <a:xfrm>
              <a:off x="1488" y="2037"/>
              <a:ext cx="99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000">
                  <a:latin typeface="Times New Roman" pitchFamily="18" charset="0"/>
                </a:rPr>
                <a:t>triple line</a:t>
              </a:r>
              <a:endParaRPr lang="en-US" sz="2000"/>
            </a:p>
          </p:txBody>
        </p:sp>
        <p:sp>
          <p:nvSpPr>
            <p:cNvPr id="38920" name="Text Box 11"/>
            <p:cNvSpPr txBox="1">
              <a:spLocks noChangeArrowheads="1"/>
            </p:cNvSpPr>
            <p:nvPr/>
          </p:nvSpPr>
          <p:spPr bwMode="auto">
            <a:xfrm>
              <a:off x="2590" y="1935"/>
              <a:ext cx="99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000">
                  <a:latin typeface="Times New Roman" pitchFamily="18" charset="0"/>
                </a:rPr>
                <a:t>gas</a:t>
              </a:r>
              <a:endParaRPr lang="en-US" sz="2000"/>
            </a:p>
          </p:txBody>
        </p:sp>
        <p:sp>
          <p:nvSpPr>
            <p:cNvPr id="38921" name="Text Box 12"/>
            <p:cNvSpPr txBox="1">
              <a:spLocks noChangeArrowheads="1"/>
            </p:cNvSpPr>
            <p:nvPr/>
          </p:nvSpPr>
          <p:spPr bwMode="auto">
            <a:xfrm>
              <a:off x="2427" y="2799"/>
              <a:ext cx="106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000">
                  <a:latin typeface="Times New Roman" pitchFamily="18" charset="0"/>
                </a:rPr>
                <a:t>solid</a:t>
              </a:r>
              <a:endParaRPr lang="en-US" sz="2000"/>
            </a:p>
          </p:txBody>
        </p:sp>
        <p:sp>
          <p:nvSpPr>
            <p:cNvPr id="38922" name="Freeform 17" descr="80%"/>
            <p:cNvSpPr>
              <a:spLocks/>
            </p:cNvSpPr>
            <p:nvPr/>
          </p:nvSpPr>
          <p:spPr bwMode="auto">
            <a:xfrm>
              <a:off x="2554" y="2179"/>
              <a:ext cx="1468" cy="519"/>
            </a:xfrm>
            <a:custGeom>
              <a:avLst/>
              <a:gdLst>
                <a:gd name="T0" fmla="*/ 1420 w 1468"/>
                <a:gd name="T1" fmla="*/ 519 h 519"/>
                <a:gd name="T2" fmla="*/ 0 w 1468"/>
                <a:gd name="T3" fmla="*/ 519 h 519"/>
                <a:gd name="T4" fmla="*/ 67 w 1468"/>
                <a:gd name="T5" fmla="*/ 413 h 519"/>
                <a:gd name="T6" fmla="*/ 192 w 1468"/>
                <a:gd name="T7" fmla="*/ 312 h 519"/>
                <a:gd name="T8" fmla="*/ 326 w 1468"/>
                <a:gd name="T9" fmla="*/ 221 h 519"/>
                <a:gd name="T10" fmla="*/ 489 w 1468"/>
                <a:gd name="T11" fmla="*/ 139 h 519"/>
                <a:gd name="T12" fmla="*/ 700 w 1468"/>
                <a:gd name="T13" fmla="*/ 67 h 519"/>
                <a:gd name="T14" fmla="*/ 902 w 1468"/>
                <a:gd name="T15" fmla="*/ 29 h 519"/>
                <a:gd name="T16" fmla="*/ 1065 w 1468"/>
                <a:gd name="T17" fmla="*/ 0 h 519"/>
                <a:gd name="T18" fmla="*/ 1238 w 1468"/>
                <a:gd name="T19" fmla="*/ 0 h 519"/>
                <a:gd name="T20" fmla="*/ 1372 w 1468"/>
                <a:gd name="T21" fmla="*/ 0 h 519"/>
                <a:gd name="T22" fmla="*/ 1449 w 1468"/>
                <a:gd name="T23" fmla="*/ 96 h 519"/>
                <a:gd name="T24" fmla="*/ 1468 w 1468"/>
                <a:gd name="T25" fmla="*/ 250 h 519"/>
                <a:gd name="T26" fmla="*/ 1305 w 1468"/>
                <a:gd name="T27" fmla="*/ 307 h 519"/>
                <a:gd name="T28" fmla="*/ 1315 w 1468"/>
                <a:gd name="T29" fmla="*/ 413 h 519"/>
                <a:gd name="T30" fmla="*/ 1420 w 1468"/>
                <a:gd name="T31" fmla="*/ 519 h 5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68"/>
                <a:gd name="T49" fmla="*/ 0 h 519"/>
                <a:gd name="T50" fmla="*/ 1468 w 1468"/>
                <a:gd name="T51" fmla="*/ 519 h 5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68" h="519">
                  <a:moveTo>
                    <a:pt x="1420" y="519"/>
                  </a:moveTo>
                  <a:lnTo>
                    <a:pt x="0" y="519"/>
                  </a:lnTo>
                  <a:lnTo>
                    <a:pt x="67" y="413"/>
                  </a:lnTo>
                  <a:lnTo>
                    <a:pt x="192" y="312"/>
                  </a:lnTo>
                  <a:lnTo>
                    <a:pt x="326" y="221"/>
                  </a:lnTo>
                  <a:lnTo>
                    <a:pt x="489" y="139"/>
                  </a:lnTo>
                  <a:lnTo>
                    <a:pt x="700" y="67"/>
                  </a:lnTo>
                  <a:lnTo>
                    <a:pt x="902" y="29"/>
                  </a:lnTo>
                  <a:lnTo>
                    <a:pt x="1065" y="0"/>
                  </a:lnTo>
                  <a:lnTo>
                    <a:pt x="1238" y="0"/>
                  </a:lnTo>
                  <a:lnTo>
                    <a:pt x="1372" y="0"/>
                  </a:lnTo>
                  <a:lnTo>
                    <a:pt x="1449" y="96"/>
                  </a:lnTo>
                  <a:lnTo>
                    <a:pt x="1468" y="250"/>
                  </a:lnTo>
                  <a:lnTo>
                    <a:pt x="1305" y="307"/>
                  </a:lnTo>
                  <a:lnTo>
                    <a:pt x="1315" y="413"/>
                  </a:lnTo>
                  <a:lnTo>
                    <a:pt x="1420" y="519"/>
                  </a:lnTo>
                  <a:close/>
                </a:path>
              </a:pathLst>
            </a:custGeom>
            <a:pattFill prst="pct80">
              <a:fgClr>
                <a:schemeClr val="tx1"/>
              </a:fgClr>
              <a:bgClr>
                <a:srgbClr val="00000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3" name="Freeform 16"/>
            <p:cNvSpPr>
              <a:spLocks/>
            </p:cNvSpPr>
            <p:nvPr/>
          </p:nvSpPr>
          <p:spPr bwMode="auto">
            <a:xfrm>
              <a:off x="2544" y="2160"/>
              <a:ext cx="1382" cy="538"/>
            </a:xfrm>
            <a:custGeom>
              <a:avLst/>
              <a:gdLst>
                <a:gd name="T0" fmla="*/ 0 w 1382"/>
                <a:gd name="T1" fmla="*/ 538 h 538"/>
                <a:gd name="T2" fmla="*/ 115 w 1382"/>
                <a:gd name="T3" fmla="*/ 394 h 538"/>
                <a:gd name="T4" fmla="*/ 278 w 1382"/>
                <a:gd name="T5" fmla="*/ 259 h 538"/>
                <a:gd name="T6" fmla="*/ 470 w 1382"/>
                <a:gd name="T7" fmla="*/ 154 h 538"/>
                <a:gd name="T8" fmla="*/ 778 w 1382"/>
                <a:gd name="T9" fmla="*/ 58 h 538"/>
                <a:gd name="T10" fmla="*/ 1066 w 1382"/>
                <a:gd name="T11" fmla="*/ 10 h 538"/>
                <a:gd name="T12" fmla="*/ 1382 w 1382"/>
                <a:gd name="T13" fmla="*/ 0 h 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2"/>
                <a:gd name="T22" fmla="*/ 0 h 538"/>
                <a:gd name="T23" fmla="*/ 1382 w 1382"/>
                <a:gd name="T24" fmla="*/ 538 h 5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2" h="538">
                  <a:moveTo>
                    <a:pt x="0" y="538"/>
                  </a:moveTo>
                  <a:cubicBezTo>
                    <a:pt x="19" y="514"/>
                    <a:pt x="69" y="440"/>
                    <a:pt x="115" y="394"/>
                  </a:cubicBezTo>
                  <a:cubicBezTo>
                    <a:pt x="161" y="348"/>
                    <a:pt x="219" y="299"/>
                    <a:pt x="278" y="259"/>
                  </a:cubicBezTo>
                  <a:cubicBezTo>
                    <a:pt x="337" y="219"/>
                    <a:pt x="387" y="188"/>
                    <a:pt x="470" y="154"/>
                  </a:cubicBezTo>
                  <a:cubicBezTo>
                    <a:pt x="553" y="120"/>
                    <a:pt x="679" y="82"/>
                    <a:pt x="778" y="58"/>
                  </a:cubicBezTo>
                  <a:cubicBezTo>
                    <a:pt x="877" y="34"/>
                    <a:pt x="965" y="20"/>
                    <a:pt x="1066" y="10"/>
                  </a:cubicBezTo>
                  <a:cubicBezTo>
                    <a:pt x="1167" y="0"/>
                    <a:pt x="1316" y="2"/>
                    <a:pt x="1382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4" name="Text Box 13"/>
            <p:cNvSpPr txBox="1">
              <a:spLocks noChangeArrowheads="1"/>
            </p:cNvSpPr>
            <p:nvPr/>
          </p:nvSpPr>
          <p:spPr bwMode="auto">
            <a:xfrm>
              <a:off x="3198" y="2346"/>
              <a:ext cx="97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liquid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Wetting of the flat substrates</a:t>
            </a:r>
          </a:p>
        </p:txBody>
      </p:sp>
      <p:sp>
        <p:nvSpPr>
          <p:cNvPr id="39939" name="Text Box 15"/>
          <p:cNvSpPr txBox="1">
            <a:spLocks noChangeArrowheads="1"/>
          </p:cNvSpPr>
          <p:nvPr/>
        </p:nvSpPr>
        <p:spPr bwMode="auto">
          <a:xfrm>
            <a:off x="3856038" y="508793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Object 25"/>
          <p:cNvGraphicFramePr>
            <a:graphicFrameLocks noChangeAspect="1"/>
          </p:cNvGraphicFramePr>
          <p:nvPr/>
        </p:nvGraphicFramePr>
        <p:xfrm>
          <a:off x="3325813" y="5532438"/>
          <a:ext cx="27686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name="משוואה" r:id="rId3" imgW="1206500" imgH="482600" progId="Equation.3">
                  <p:embed/>
                </p:oleObj>
              </mc:Choice>
              <mc:Fallback>
                <p:oleObj name="משוואה" r:id="rId3" imgW="1206500" imgH="482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5532438"/>
                        <a:ext cx="2768600" cy="11033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icture 33" descr="images[6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4975" y="5910263"/>
            <a:ext cx="2263775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42" name="Group 39"/>
          <p:cNvGrpSpPr>
            <a:grpSpLocks/>
          </p:cNvGrpSpPr>
          <p:nvPr/>
        </p:nvGrpSpPr>
        <p:grpSpPr bwMode="auto">
          <a:xfrm>
            <a:off x="1655763" y="2243138"/>
            <a:ext cx="6324600" cy="2752725"/>
            <a:chOff x="1043" y="873"/>
            <a:chExt cx="3984" cy="1734"/>
          </a:xfrm>
        </p:grpSpPr>
        <p:sp>
          <p:nvSpPr>
            <p:cNvPr id="39943" name="Rectangle 36"/>
            <p:cNvSpPr>
              <a:spLocks noChangeArrowheads="1"/>
            </p:cNvSpPr>
            <p:nvPr/>
          </p:nvSpPr>
          <p:spPr bwMode="auto">
            <a:xfrm>
              <a:off x="1043" y="975"/>
              <a:ext cx="3984" cy="16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9944" name="Rectangle 5"/>
            <p:cNvSpPr>
              <a:spLocks noChangeArrowheads="1"/>
            </p:cNvSpPr>
            <p:nvPr/>
          </p:nvSpPr>
          <p:spPr bwMode="auto">
            <a:xfrm>
              <a:off x="1628" y="1722"/>
              <a:ext cx="2659" cy="21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9945" name="Arc 6"/>
            <p:cNvSpPr>
              <a:spLocks/>
            </p:cNvSpPr>
            <p:nvPr/>
          </p:nvSpPr>
          <p:spPr bwMode="auto">
            <a:xfrm rot="-2750399">
              <a:off x="2437" y="1174"/>
              <a:ext cx="1047" cy="10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946" name="Line 7"/>
            <p:cNvSpPr>
              <a:spLocks noChangeShapeType="1"/>
            </p:cNvSpPr>
            <p:nvPr/>
          </p:nvSpPr>
          <p:spPr bwMode="auto">
            <a:xfrm flipH="1">
              <a:off x="1436" y="1713"/>
              <a:ext cx="7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7" name="Line 8"/>
            <p:cNvSpPr>
              <a:spLocks noChangeShapeType="1"/>
            </p:cNvSpPr>
            <p:nvPr/>
          </p:nvSpPr>
          <p:spPr bwMode="auto">
            <a:xfrm flipV="1">
              <a:off x="2214" y="1166"/>
              <a:ext cx="47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8" name="Line 9"/>
            <p:cNvSpPr>
              <a:spLocks noChangeShapeType="1"/>
            </p:cNvSpPr>
            <p:nvPr/>
          </p:nvSpPr>
          <p:spPr bwMode="auto">
            <a:xfrm>
              <a:off x="2214" y="1713"/>
              <a:ext cx="64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9" name="Text Box 11"/>
            <p:cNvSpPr txBox="1">
              <a:spLocks noChangeArrowheads="1"/>
            </p:cNvSpPr>
            <p:nvPr/>
          </p:nvSpPr>
          <p:spPr bwMode="auto">
            <a:xfrm>
              <a:off x="1116" y="14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0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SA</a:t>
              </a:r>
              <a:endPara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0" name="Text Box 12"/>
            <p:cNvSpPr txBox="1">
              <a:spLocks noChangeArrowheads="1"/>
            </p:cNvSpPr>
            <p:nvPr/>
          </p:nvSpPr>
          <p:spPr bwMode="auto">
            <a:xfrm>
              <a:off x="2299" y="90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</a:p>
          </p:txBody>
        </p:sp>
        <p:sp>
          <p:nvSpPr>
            <p:cNvPr id="39951" name="Text Box 13"/>
            <p:cNvSpPr txBox="1">
              <a:spLocks noChangeArrowheads="1"/>
            </p:cNvSpPr>
            <p:nvPr/>
          </p:nvSpPr>
          <p:spPr bwMode="auto">
            <a:xfrm>
              <a:off x="2529" y="168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0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SL</a:t>
              </a:r>
              <a:endPara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52" name="Text Box 14"/>
            <p:cNvSpPr txBox="1">
              <a:spLocks noChangeArrowheads="1"/>
            </p:cNvSpPr>
            <p:nvPr/>
          </p:nvSpPr>
          <p:spPr bwMode="auto">
            <a:xfrm>
              <a:off x="3282" y="873"/>
              <a:ext cx="16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9953" name="Arc 28"/>
            <p:cNvSpPr>
              <a:spLocks/>
            </p:cNvSpPr>
            <p:nvPr/>
          </p:nvSpPr>
          <p:spPr bwMode="auto">
            <a:xfrm rot="-342635">
              <a:off x="2388" y="1486"/>
              <a:ext cx="220" cy="25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Text Box 29"/>
            <p:cNvSpPr txBox="1">
              <a:spLocks noChangeArrowheads="1"/>
            </p:cNvSpPr>
            <p:nvPr/>
          </p:nvSpPr>
          <p:spPr bwMode="auto">
            <a:xfrm>
              <a:off x="2249" y="142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</a:p>
          </p:txBody>
        </p:sp>
        <p:sp>
          <p:nvSpPr>
            <p:cNvPr id="39955" name="Text Box 31"/>
            <p:cNvSpPr txBox="1">
              <a:spLocks noChangeArrowheads="1"/>
            </p:cNvSpPr>
            <p:nvPr/>
          </p:nvSpPr>
          <p:spPr bwMode="auto">
            <a:xfrm>
              <a:off x="1223" y="2182"/>
              <a:ext cx="33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local (Young) contact angle  </a:t>
              </a:r>
              <a:endParaRPr lang="el-GR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6750" y="1066800"/>
            <a:ext cx="7839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 fontAlgn="auto" hangingPunct="1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Times New Roman"/>
              </a:rPr>
              <a:t>Young Th. An Essay on the cohesion of liquids, 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Times New Roman"/>
              </a:rPr>
              <a:t>Phil. Trans. Royal Society of London, 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Times New Roman"/>
              </a:rPr>
              <a:t>1805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Times New Roman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95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Times New Roman"/>
              </a:rPr>
              <a:t>, 65-87.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lang="en-US" sz="28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</a:rPr>
              <a:t>2D Wetting Problem</a:t>
            </a:r>
            <a:endParaRPr lang="he-IL" dirty="0">
              <a:solidFill>
                <a:srgbClr val="FFFF00"/>
              </a:solidFill>
            </a:endParaRPr>
          </a:p>
        </p:txBody>
      </p:sp>
      <p:grpSp>
        <p:nvGrpSpPr>
          <p:cNvPr id="4101" name="Group 21"/>
          <p:cNvGrpSpPr>
            <a:grpSpLocks/>
          </p:cNvGrpSpPr>
          <p:nvPr/>
        </p:nvGrpSpPr>
        <p:grpSpPr bwMode="auto">
          <a:xfrm>
            <a:off x="1882775" y="2081213"/>
            <a:ext cx="4292600" cy="2185987"/>
            <a:chOff x="2567940" y="2934335"/>
            <a:chExt cx="4292600" cy="2186305"/>
          </a:xfrm>
        </p:grpSpPr>
        <p:sp>
          <p:nvSpPr>
            <p:cNvPr id="56323" name="Freeform 3" descr="10%"/>
            <p:cNvSpPr>
              <a:spLocks/>
            </p:cNvSpPr>
            <p:nvPr/>
          </p:nvSpPr>
          <p:spPr bwMode="auto">
            <a:xfrm>
              <a:off x="3139440" y="3856806"/>
              <a:ext cx="2446338" cy="792278"/>
            </a:xfrm>
            <a:custGeom>
              <a:avLst/>
              <a:gdLst/>
              <a:ahLst/>
              <a:cxnLst>
                <a:cxn ang="0">
                  <a:pos x="1861" y="0"/>
                </a:cxn>
                <a:cxn ang="0">
                  <a:pos x="1489" y="36"/>
                </a:cxn>
                <a:cxn ang="0">
                  <a:pos x="1237" y="84"/>
                </a:cxn>
                <a:cxn ang="0">
                  <a:pos x="961" y="180"/>
                </a:cxn>
                <a:cxn ang="0">
                  <a:pos x="589" y="396"/>
                </a:cxn>
                <a:cxn ang="0">
                  <a:pos x="325" y="660"/>
                </a:cxn>
                <a:cxn ang="0">
                  <a:pos x="157" y="936"/>
                </a:cxn>
                <a:cxn ang="0">
                  <a:pos x="37" y="1248"/>
                </a:cxn>
                <a:cxn ang="0">
                  <a:pos x="0" y="1248"/>
                </a:cxn>
                <a:cxn ang="0">
                  <a:pos x="3853" y="1236"/>
                </a:cxn>
                <a:cxn ang="0">
                  <a:pos x="3709" y="948"/>
                </a:cxn>
                <a:cxn ang="0">
                  <a:pos x="3481" y="624"/>
                </a:cxn>
                <a:cxn ang="0">
                  <a:pos x="3277" y="408"/>
                </a:cxn>
                <a:cxn ang="0">
                  <a:pos x="3049" y="264"/>
                </a:cxn>
                <a:cxn ang="0">
                  <a:pos x="2869" y="180"/>
                </a:cxn>
                <a:cxn ang="0">
                  <a:pos x="2413" y="48"/>
                </a:cxn>
                <a:cxn ang="0">
                  <a:pos x="2149" y="12"/>
                </a:cxn>
                <a:cxn ang="0">
                  <a:pos x="1861" y="0"/>
                </a:cxn>
              </a:cxnLst>
              <a:rect l="0" t="0" r="r" b="b"/>
              <a:pathLst>
                <a:path w="3853" h="1248">
                  <a:moveTo>
                    <a:pt x="1861" y="0"/>
                  </a:moveTo>
                  <a:lnTo>
                    <a:pt x="1489" y="36"/>
                  </a:lnTo>
                  <a:lnTo>
                    <a:pt x="1237" y="84"/>
                  </a:lnTo>
                  <a:lnTo>
                    <a:pt x="961" y="180"/>
                  </a:lnTo>
                  <a:lnTo>
                    <a:pt x="589" y="396"/>
                  </a:lnTo>
                  <a:lnTo>
                    <a:pt x="325" y="660"/>
                  </a:lnTo>
                  <a:lnTo>
                    <a:pt x="157" y="936"/>
                  </a:lnTo>
                  <a:lnTo>
                    <a:pt x="37" y="1248"/>
                  </a:lnTo>
                  <a:lnTo>
                    <a:pt x="0" y="1248"/>
                  </a:lnTo>
                  <a:lnTo>
                    <a:pt x="3853" y="1236"/>
                  </a:lnTo>
                  <a:lnTo>
                    <a:pt x="3709" y="948"/>
                  </a:lnTo>
                  <a:lnTo>
                    <a:pt x="3481" y="624"/>
                  </a:lnTo>
                  <a:lnTo>
                    <a:pt x="3277" y="408"/>
                  </a:lnTo>
                  <a:lnTo>
                    <a:pt x="3049" y="264"/>
                  </a:lnTo>
                  <a:lnTo>
                    <a:pt x="2869" y="180"/>
                  </a:lnTo>
                  <a:lnTo>
                    <a:pt x="2413" y="48"/>
                  </a:lnTo>
                  <a:lnTo>
                    <a:pt x="2149" y="12"/>
                  </a:lnTo>
                  <a:lnTo>
                    <a:pt x="1861" y="0"/>
                  </a:lnTo>
                  <a:close/>
                </a:path>
              </a:pathLst>
            </a:cu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08" name="AutoShape 4"/>
            <p:cNvCxnSpPr>
              <a:cxnSpLocks noChangeShapeType="1"/>
              <a:stCxn id="56335" idx="7"/>
              <a:endCxn id="56330" idx="7"/>
            </p:cNvCxnSpPr>
            <p:nvPr/>
          </p:nvCxnSpPr>
          <p:spPr bwMode="auto">
            <a:xfrm>
              <a:off x="3091738" y="4662805"/>
              <a:ext cx="2562481" cy="1905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AutoShape 5"/>
            <p:cNvCxnSpPr>
              <a:cxnSpLocks noChangeShapeType="1"/>
            </p:cNvCxnSpPr>
            <p:nvPr/>
          </p:nvCxnSpPr>
          <p:spPr bwMode="auto">
            <a:xfrm flipH="1" flipV="1">
              <a:off x="4350756" y="3460750"/>
              <a:ext cx="15873" cy="120396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4099878" y="2934335"/>
              <a:ext cx="708025" cy="525538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lIns="137160" tIns="91440" rIns="137160" bIns="9144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i="1" dirty="0">
                  <a:solidFill>
                    <a:srgbClr val="FFFFFF"/>
                  </a:solidFill>
                  <a:latin typeface="Cambria" pitchFamily="18" charset="0"/>
                </a:rPr>
                <a:t>h</a:t>
              </a:r>
              <a:endParaRPr lang="he-IL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5173028" y="3553550"/>
              <a:ext cx="1030287" cy="523951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lIns="137160" tIns="91440" rIns="137160" bIns="9144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i="1" dirty="0">
                  <a:solidFill>
                    <a:srgbClr val="FFFFFF"/>
                  </a:solidFill>
                  <a:latin typeface="Cambria" pitchFamily="18" charset="0"/>
                  <a:ea typeface="Arial" pitchFamily="34" charset="0"/>
                </a:rPr>
                <a:t>U(h)</a:t>
              </a:r>
              <a:endParaRPr lang="he-IL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4450715" y="4063211"/>
              <a:ext cx="708025" cy="525539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lIns="137160" tIns="91440" rIns="137160" bIns="9144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i="1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Calibri" pitchFamily="34" charset="0"/>
                </a:rPr>
                <a:t>θ</a:t>
              </a: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pitchFamily="34" charset="0"/>
                <a:cs typeface="Calibri" pitchFamily="34" charset="0"/>
              </a:endParaRPr>
            </a:p>
          </p:txBody>
        </p:sp>
        <p:grpSp>
          <p:nvGrpSpPr>
            <p:cNvPr id="4113" name="Group 9"/>
            <p:cNvGrpSpPr>
              <a:grpSpLocks/>
            </p:cNvGrpSpPr>
            <p:nvPr/>
          </p:nvGrpSpPr>
          <p:grpSpPr bwMode="auto">
            <a:xfrm>
              <a:off x="4374883" y="3613150"/>
              <a:ext cx="1279336" cy="1051560"/>
              <a:chOff x="5546" y="5376"/>
              <a:chExt cx="2015" cy="1656"/>
            </a:xfrm>
          </p:grpSpPr>
          <p:sp>
            <p:nvSpPr>
              <p:cNvPr id="56330" name="Freeform 10" descr="10%"/>
              <p:cNvSpPr>
                <a:spLocks/>
              </p:cNvSpPr>
              <p:nvPr/>
            </p:nvSpPr>
            <p:spPr bwMode="auto">
              <a:xfrm>
                <a:off x="5545" y="5787"/>
                <a:ext cx="1990" cy="1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4" y="36"/>
                  </a:cxn>
                  <a:cxn ang="0">
                    <a:pos x="930" y="144"/>
                  </a:cxn>
                  <a:cxn ang="0">
                    <a:pos x="1212" y="264"/>
                  </a:cxn>
                  <a:cxn ang="0">
                    <a:pos x="1488" y="444"/>
                  </a:cxn>
                  <a:cxn ang="0">
                    <a:pos x="1692" y="648"/>
                  </a:cxn>
                  <a:cxn ang="0">
                    <a:pos x="1848" y="900"/>
                  </a:cxn>
                  <a:cxn ang="0">
                    <a:pos x="1932" y="1128"/>
                  </a:cxn>
                </a:cxnLst>
                <a:rect l="0" t="0" r="r" b="b"/>
                <a:pathLst>
                  <a:path w="1932" h="1128">
                    <a:moveTo>
                      <a:pt x="0" y="0"/>
                    </a:moveTo>
                    <a:cubicBezTo>
                      <a:pt x="84" y="6"/>
                      <a:pt x="349" y="12"/>
                      <a:pt x="504" y="36"/>
                    </a:cubicBezTo>
                    <a:cubicBezTo>
                      <a:pt x="659" y="60"/>
                      <a:pt x="812" y="106"/>
                      <a:pt x="930" y="144"/>
                    </a:cubicBezTo>
                    <a:cubicBezTo>
                      <a:pt x="1048" y="182"/>
                      <a:pt x="1119" y="214"/>
                      <a:pt x="1212" y="264"/>
                    </a:cubicBezTo>
                    <a:cubicBezTo>
                      <a:pt x="1305" y="314"/>
                      <a:pt x="1408" y="380"/>
                      <a:pt x="1488" y="444"/>
                    </a:cubicBezTo>
                    <a:cubicBezTo>
                      <a:pt x="1568" y="508"/>
                      <a:pt x="1632" y="572"/>
                      <a:pt x="1692" y="648"/>
                    </a:cubicBezTo>
                    <a:cubicBezTo>
                      <a:pt x="1752" y="724"/>
                      <a:pt x="1808" y="820"/>
                      <a:pt x="1848" y="900"/>
                    </a:cubicBezTo>
                    <a:cubicBezTo>
                      <a:pt x="1888" y="980"/>
                      <a:pt x="1915" y="1081"/>
                      <a:pt x="1932" y="1128"/>
                    </a:cubicBezTo>
                  </a:path>
                </a:pathLst>
              </a:custGeom>
              <a:pattFill prst="pct10">
                <a:fgClr>
                  <a:srgbClr val="000000"/>
                </a:fgClr>
                <a:bgClr>
                  <a:srgbClr val="FFFFFF"/>
                </a:bgClr>
              </a:pattFill>
              <a:ln w="31750" cmpd="sng">
                <a:solidFill>
                  <a:srgbClr val="7F7F7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123" name="AutoShape 11"/>
              <p:cNvCxnSpPr>
                <a:cxnSpLocks noChangeShapeType="1"/>
              </p:cNvCxnSpPr>
              <p:nvPr/>
            </p:nvCxnSpPr>
            <p:spPr bwMode="auto">
              <a:xfrm flipH="1" flipV="1">
                <a:off x="6840" y="5376"/>
                <a:ext cx="721" cy="165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114" name="Group 12"/>
            <p:cNvGrpSpPr>
              <a:grpSpLocks/>
            </p:cNvGrpSpPr>
            <p:nvPr/>
          </p:nvGrpSpPr>
          <p:grpSpPr bwMode="auto">
            <a:xfrm>
              <a:off x="4815508" y="4070350"/>
              <a:ext cx="571415" cy="601980"/>
              <a:chOff x="6240" y="6096"/>
              <a:chExt cx="900" cy="948"/>
            </a:xfrm>
          </p:grpSpPr>
          <p:sp>
            <p:nvSpPr>
              <p:cNvPr id="56333" name="Arc 13"/>
              <p:cNvSpPr>
                <a:spLocks/>
              </p:cNvSpPr>
              <p:nvPr/>
            </p:nvSpPr>
            <p:spPr bwMode="auto">
              <a:xfrm rot="16200000">
                <a:off x="6216" y="6120"/>
                <a:ext cx="950" cy="9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>
              <a:off x="2567940" y="4672900"/>
              <a:ext cx="38862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35" name="Freeform 15" descr="10%"/>
            <p:cNvSpPr>
              <a:spLocks/>
            </p:cNvSpPr>
            <p:nvPr/>
          </p:nvSpPr>
          <p:spPr bwMode="auto">
            <a:xfrm flipH="1">
              <a:off x="3107690" y="3871096"/>
              <a:ext cx="1263650" cy="792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4" y="36"/>
                </a:cxn>
                <a:cxn ang="0">
                  <a:pos x="930" y="144"/>
                </a:cxn>
                <a:cxn ang="0">
                  <a:pos x="1212" y="264"/>
                </a:cxn>
                <a:cxn ang="0">
                  <a:pos x="1488" y="444"/>
                </a:cxn>
                <a:cxn ang="0">
                  <a:pos x="1692" y="648"/>
                </a:cxn>
                <a:cxn ang="0">
                  <a:pos x="1848" y="900"/>
                </a:cxn>
                <a:cxn ang="0">
                  <a:pos x="1932" y="1128"/>
                </a:cxn>
              </a:cxnLst>
              <a:rect l="0" t="0" r="r" b="b"/>
              <a:pathLst>
                <a:path w="1932" h="1128">
                  <a:moveTo>
                    <a:pt x="0" y="0"/>
                  </a:moveTo>
                  <a:cubicBezTo>
                    <a:pt x="84" y="6"/>
                    <a:pt x="349" y="12"/>
                    <a:pt x="504" y="36"/>
                  </a:cubicBezTo>
                  <a:cubicBezTo>
                    <a:pt x="659" y="60"/>
                    <a:pt x="812" y="106"/>
                    <a:pt x="930" y="144"/>
                  </a:cubicBezTo>
                  <a:cubicBezTo>
                    <a:pt x="1048" y="182"/>
                    <a:pt x="1119" y="214"/>
                    <a:pt x="1212" y="264"/>
                  </a:cubicBezTo>
                  <a:cubicBezTo>
                    <a:pt x="1305" y="314"/>
                    <a:pt x="1408" y="380"/>
                    <a:pt x="1488" y="444"/>
                  </a:cubicBezTo>
                  <a:cubicBezTo>
                    <a:pt x="1568" y="508"/>
                    <a:pt x="1632" y="572"/>
                    <a:pt x="1692" y="648"/>
                  </a:cubicBezTo>
                  <a:cubicBezTo>
                    <a:pt x="1752" y="724"/>
                    <a:pt x="1808" y="820"/>
                    <a:pt x="1848" y="900"/>
                  </a:cubicBezTo>
                  <a:cubicBezTo>
                    <a:pt x="1888" y="980"/>
                    <a:pt x="1915" y="1081"/>
                    <a:pt x="1932" y="1128"/>
                  </a:cubicBezTo>
                </a:path>
              </a:pathLst>
            </a:custGeom>
            <a:pattFill prst="pct10">
              <a:fgClr>
                <a:srgbClr val="000000"/>
              </a:fgClr>
              <a:bgClr>
                <a:srgbClr val="FFFFFF"/>
              </a:bgClr>
            </a:pattFill>
            <a:ln w="31750" cmpd="sng">
              <a:solidFill>
                <a:srgbClr val="7F7F7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6152515" y="4547470"/>
              <a:ext cx="708025" cy="525538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lIns="137160" tIns="91440" rIns="137160" bIns="9144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i="1" dirty="0">
                  <a:solidFill>
                    <a:srgbClr val="FFFFFF"/>
                  </a:solidFill>
                  <a:latin typeface="Cambria" pitchFamily="18" charset="0"/>
                  <a:ea typeface="Arial" pitchFamily="34" charset="0"/>
                </a:rPr>
                <a:t>x</a:t>
              </a:r>
              <a:endParaRPr lang="he-IL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772728" y="4595102"/>
              <a:ext cx="709612" cy="525538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lIns="137160" tIns="91440" rIns="137160" bIns="9144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i="1" dirty="0">
                  <a:solidFill>
                    <a:srgbClr val="FFFFFF"/>
                  </a:solidFill>
                  <a:latin typeface="Cambria" pitchFamily="18" charset="0"/>
                  <a:ea typeface="Arial" pitchFamily="34" charset="0"/>
                </a:rPr>
                <a:t>-a</a:t>
              </a:r>
              <a:endParaRPr lang="he-IL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363528" y="4580811"/>
              <a:ext cx="709612" cy="523951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lIns="137160" tIns="91440" rIns="137160" bIns="9144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i="1" dirty="0">
                  <a:solidFill>
                    <a:srgbClr val="FFFFFF"/>
                  </a:solidFill>
                  <a:latin typeface="Cambria" pitchFamily="18" charset="0"/>
                  <a:ea typeface="Arial" pitchFamily="34" charset="0"/>
                </a:rPr>
                <a:t>a</a:t>
              </a:r>
              <a:endParaRPr lang="he-IL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753928" y="4153712"/>
              <a:ext cx="709612" cy="525538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lIns="137160" tIns="91440" rIns="137160" bIns="9144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l-GR" sz="2000" i="1">
                  <a:solidFill>
                    <a:srgbClr val="161616"/>
                  </a:solidFill>
                  <a:latin typeface="Cambria" pitchFamily="18" charset="0"/>
                </a:rPr>
                <a:t>θ</a:t>
              </a:r>
              <a:endParaRPr lang="he-IL" sz="200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1654175" y="4770438"/>
          <a:ext cx="664686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6" name="משוואה" r:id="rId3" imgW="3327400" imgH="317500" progId="Equation.3">
                  <p:embed/>
                </p:oleObj>
              </mc:Choice>
              <mc:Fallback>
                <p:oleObj name="משוואה" r:id="rId3" imgW="3327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770438"/>
                        <a:ext cx="6646863" cy="6397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9" name="Object 20"/>
          <p:cNvGraphicFramePr>
            <a:graphicFrameLocks noChangeAspect="1"/>
          </p:cNvGraphicFramePr>
          <p:nvPr/>
        </p:nvGraphicFramePr>
        <p:xfrm>
          <a:off x="6370638" y="2209800"/>
          <a:ext cx="26892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7" name="משוואה" r:id="rId5" imgW="1333500" imgH="482600" progId="Equation.3">
                  <p:embed/>
                </p:oleObj>
              </mc:Choice>
              <mc:Fallback>
                <p:oleObj name="משוואה" r:id="rId5" imgW="133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2209800"/>
                        <a:ext cx="2689225" cy="966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47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638" y="5562600"/>
            <a:ext cx="8137525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Bormashenko, Colloids and Surfaces A: 345 (2009) 163–165</a:t>
            </a:r>
            <a:endParaRPr lang="he-I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6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6875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n-US" b="0" dirty="0" smtClean="0">
                <a:solidFill>
                  <a:srgbClr val="FFFF66"/>
                </a:solidFill>
              </a:rPr>
              <a:t>The problem is reduced to the minimization of the functional</a:t>
            </a:r>
            <a:endParaRPr lang="he-IL" b="0" dirty="0">
              <a:solidFill>
                <a:srgbClr val="FFFF66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3154363" y="2705100"/>
          <a:ext cx="26828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6" name="משוואה" r:id="rId3" imgW="1079032" imgH="482391" progId="Equation.3">
                  <p:embed/>
                </p:oleObj>
              </mc:Choice>
              <mc:Fallback>
                <p:oleObj name="משוואה" r:id="rId3" imgW="107903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2705100"/>
                        <a:ext cx="2682875" cy="1187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47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768475" y="4664075"/>
          <a:ext cx="58404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7" name="משוואה" r:id="rId5" imgW="2374900" imgH="279400" progId="Equation.3">
                  <p:embed/>
                </p:oleObj>
              </mc:Choice>
              <mc:Fallback>
                <p:oleObj name="משוואה" r:id="rId5" imgW="2374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4664075"/>
                        <a:ext cx="5840413" cy="693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28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5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2"/>
          <p:cNvGrpSpPr>
            <a:grpSpLocks noChangeAspect="1"/>
          </p:cNvGrpSpPr>
          <p:nvPr/>
        </p:nvGrpSpPr>
        <p:grpSpPr bwMode="auto">
          <a:xfrm>
            <a:off x="973138" y="2617788"/>
            <a:ext cx="4343400" cy="2857500"/>
            <a:chOff x="2340" y="1440"/>
            <a:chExt cx="6840" cy="4500"/>
          </a:xfrm>
        </p:grpSpPr>
        <p:sp>
          <p:nvSpPr>
            <p:cNvPr id="43011" name="AutoShape 3"/>
            <p:cNvSpPr>
              <a:spLocks noChangeAspect="1" noChangeArrowheads="1"/>
            </p:cNvSpPr>
            <p:nvPr/>
          </p:nvSpPr>
          <p:spPr bwMode="auto">
            <a:xfrm>
              <a:off x="2340" y="1440"/>
              <a:ext cx="6840" cy="45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87" name="Group 4"/>
            <p:cNvGrpSpPr>
              <a:grpSpLocks/>
            </p:cNvGrpSpPr>
            <p:nvPr/>
          </p:nvGrpSpPr>
          <p:grpSpPr bwMode="auto">
            <a:xfrm>
              <a:off x="3060" y="1620"/>
              <a:ext cx="5580" cy="4140"/>
              <a:chOff x="3060" y="1620"/>
              <a:chExt cx="5580" cy="4140"/>
            </a:xfrm>
          </p:grpSpPr>
          <p:sp>
            <p:nvSpPr>
              <p:cNvPr id="43013" name="Freeform 5"/>
              <p:cNvSpPr>
                <a:spLocks/>
              </p:cNvSpPr>
              <p:nvPr/>
            </p:nvSpPr>
            <p:spPr bwMode="auto">
              <a:xfrm>
                <a:off x="3060" y="1980"/>
                <a:ext cx="5232" cy="32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04"/>
                  </a:cxn>
                  <a:cxn ang="0">
                    <a:pos x="5232" y="3204"/>
                  </a:cxn>
                </a:cxnLst>
                <a:rect l="0" t="0" r="r" b="b"/>
                <a:pathLst>
                  <a:path w="5232" h="3204">
                    <a:moveTo>
                      <a:pt x="0" y="0"/>
                    </a:moveTo>
                    <a:lnTo>
                      <a:pt x="0" y="3204"/>
                    </a:lnTo>
                    <a:lnTo>
                      <a:pt x="5232" y="32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14" name="Freeform 6"/>
              <p:cNvSpPr>
                <a:spLocks/>
              </p:cNvSpPr>
              <p:nvPr/>
            </p:nvSpPr>
            <p:spPr bwMode="auto">
              <a:xfrm>
                <a:off x="3755" y="2675"/>
                <a:ext cx="1525" cy="1092"/>
              </a:xfrm>
              <a:custGeom>
                <a:avLst/>
                <a:gdLst/>
                <a:ahLst/>
                <a:cxnLst>
                  <a:cxn ang="0">
                    <a:pos x="0" y="1092"/>
                  </a:cxn>
                  <a:cxn ang="0">
                    <a:pos x="72" y="900"/>
                  </a:cxn>
                  <a:cxn ang="0">
                    <a:pos x="228" y="756"/>
                  </a:cxn>
                  <a:cxn ang="0">
                    <a:pos x="684" y="660"/>
                  </a:cxn>
                  <a:cxn ang="0">
                    <a:pos x="1008" y="576"/>
                  </a:cxn>
                  <a:cxn ang="0">
                    <a:pos x="1284" y="384"/>
                  </a:cxn>
                  <a:cxn ang="0">
                    <a:pos x="1524" y="0"/>
                  </a:cxn>
                </a:cxnLst>
                <a:rect l="0" t="0" r="r" b="b"/>
                <a:pathLst>
                  <a:path w="1524" h="1092">
                    <a:moveTo>
                      <a:pt x="0" y="1092"/>
                    </a:moveTo>
                    <a:cubicBezTo>
                      <a:pt x="12" y="1060"/>
                      <a:pt x="34" y="956"/>
                      <a:pt x="72" y="900"/>
                    </a:cubicBezTo>
                    <a:cubicBezTo>
                      <a:pt x="110" y="844"/>
                      <a:pt x="126" y="796"/>
                      <a:pt x="228" y="756"/>
                    </a:cubicBezTo>
                    <a:cubicBezTo>
                      <a:pt x="330" y="716"/>
                      <a:pt x="554" y="690"/>
                      <a:pt x="684" y="660"/>
                    </a:cubicBezTo>
                    <a:cubicBezTo>
                      <a:pt x="814" y="630"/>
                      <a:pt x="908" y="622"/>
                      <a:pt x="1008" y="576"/>
                    </a:cubicBezTo>
                    <a:cubicBezTo>
                      <a:pt x="1108" y="530"/>
                      <a:pt x="1198" y="480"/>
                      <a:pt x="1284" y="384"/>
                    </a:cubicBezTo>
                    <a:cubicBezTo>
                      <a:pt x="1370" y="288"/>
                      <a:pt x="1474" y="80"/>
                      <a:pt x="1524" y="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auto">
              <a:xfrm>
                <a:off x="5747" y="3035"/>
                <a:ext cx="1848" cy="1105"/>
              </a:xfrm>
              <a:custGeom>
                <a:avLst/>
                <a:gdLst/>
                <a:ahLst/>
                <a:cxnLst>
                  <a:cxn ang="0">
                    <a:pos x="0" y="1104"/>
                  </a:cxn>
                  <a:cxn ang="0">
                    <a:pos x="264" y="888"/>
                  </a:cxn>
                  <a:cxn ang="0">
                    <a:pos x="468" y="780"/>
                  </a:cxn>
                  <a:cxn ang="0">
                    <a:pos x="876" y="648"/>
                  </a:cxn>
                  <a:cxn ang="0">
                    <a:pos x="1152" y="540"/>
                  </a:cxn>
                  <a:cxn ang="0">
                    <a:pos x="1476" y="324"/>
                  </a:cxn>
                  <a:cxn ang="0">
                    <a:pos x="1848" y="0"/>
                  </a:cxn>
                </a:cxnLst>
                <a:rect l="0" t="0" r="r" b="b"/>
                <a:pathLst>
                  <a:path w="1848" h="1104">
                    <a:moveTo>
                      <a:pt x="0" y="1104"/>
                    </a:moveTo>
                    <a:cubicBezTo>
                      <a:pt x="44" y="1070"/>
                      <a:pt x="186" y="942"/>
                      <a:pt x="264" y="888"/>
                    </a:cubicBezTo>
                    <a:cubicBezTo>
                      <a:pt x="342" y="834"/>
                      <a:pt x="366" y="820"/>
                      <a:pt x="468" y="780"/>
                    </a:cubicBezTo>
                    <a:cubicBezTo>
                      <a:pt x="570" y="740"/>
                      <a:pt x="762" y="688"/>
                      <a:pt x="876" y="648"/>
                    </a:cubicBezTo>
                    <a:cubicBezTo>
                      <a:pt x="990" y="608"/>
                      <a:pt x="1052" y="594"/>
                      <a:pt x="1152" y="540"/>
                    </a:cubicBezTo>
                    <a:cubicBezTo>
                      <a:pt x="1252" y="486"/>
                      <a:pt x="1360" y="414"/>
                      <a:pt x="1476" y="324"/>
                    </a:cubicBezTo>
                    <a:cubicBezTo>
                      <a:pt x="1592" y="234"/>
                      <a:pt x="1770" y="68"/>
                      <a:pt x="1848" y="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>
                <a:off x="3960" y="3420"/>
                <a:ext cx="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6840" y="3600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3" name="Text Box 10"/>
              <p:cNvSpPr txBox="1">
                <a:spLocks noChangeArrowheads="1"/>
              </p:cNvSpPr>
              <p:nvPr/>
            </p:nvSpPr>
            <p:spPr bwMode="auto">
              <a:xfrm>
                <a:off x="3600" y="5040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rtl="0" eaLnBrk="1" hangingPunct="1"/>
                <a:r>
                  <a:rPr lang="en-US" sz="2000" i="1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000" i="1" baseline="-25000" smtClean="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94" name="Text Box 11"/>
              <p:cNvSpPr txBox="1">
                <a:spLocks noChangeArrowheads="1"/>
              </p:cNvSpPr>
              <p:nvPr/>
            </p:nvSpPr>
            <p:spPr bwMode="auto">
              <a:xfrm>
                <a:off x="7920" y="4680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2000" i="1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95" name="Text Box 12"/>
              <p:cNvSpPr txBox="1">
                <a:spLocks noChangeArrowheads="1"/>
              </p:cNvSpPr>
              <p:nvPr/>
            </p:nvSpPr>
            <p:spPr bwMode="auto">
              <a:xfrm>
                <a:off x="3060" y="1620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en-US" sz="2000" i="1" smtClean="0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96" name="Text Box 13"/>
              <p:cNvSpPr txBox="1">
                <a:spLocks noChangeArrowheads="1"/>
              </p:cNvSpPr>
              <p:nvPr/>
            </p:nvSpPr>
            <p:spPr bwMode="auto">
              <a:xfrm>
                <a:off x="6480" y="5040"/>
                <a:ext cx="12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rtl="0" eaLnBrk="1" hangingPunct="1"/>
                <a:r>
                  <a:rPr lang="en-US" sz="2000" i="1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000" i="1" baseline="-25000" smtClean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97" name="Text Box 14"/>
              <p:cNvSpPr txBox="1">
                <a:spLocks noChangeArrowheads="1"/>
              </p:cNvSpPr>
              <p:nvPr/>
            </p:nvSpPr>
            <p:spPr bwMode="auto">
              <a:xfrm>
                <a:off x="7200" y="2520"/>
                <a:ext cx="290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l" rtl="0" eaLnBrk="1" hangingPunct="1"/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8" name="Text Box 15"/>
              <p:cNvSpPr txBox="1">
                <a:spLocks noChangeArrowheads="1"/>
              </p:cNvSpPr>
              <p:nvPr/>
            </p:nvSpPr>
            <p:spPr bwMode="auto">
              <a:xfrm>
                <a:off x="4140" y="2525"/>
                <a:ext cx="290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l" rtl="0" eaLnBrk="1" hangingPunct="1"/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2009775" y="3419475"/>
          <a:ext cx="479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3" name="משוואה" r:id="rId3" imgW="330057" imgH="203112" progId="Equation.3">
                  <p:embed/>
                </p:oleObj>
              </mc:Choice>
              <mc:Fallback>
                <p:oleObj name="משוואה" r:id="rId3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3419475"/>
                        <a:ext cx="4794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27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5" name="Object 19"/>
          <p:cNvGraphicFramePr>
            <a:graphicFrameLocks noChangeAspect="1"/>
          </p:cNvGraphicFramePr>
          <p:nvPr/>
        </p:nvGraphicFramePr>
        <p:xfrm>
          <a:off x="3562350" y="3552825"/>
          <a:ext cx="4794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" name="משוואה" r:id="rId5" imgW="317225" imgH="203024" progId="Equation.3">
                  <p:embed/>
                </p:oleObj>
              </mc:Choice>
              <mc:Fallback>
                <p:oleObj name="משוואה" r:id="rId5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552825"/>
                        <a:ext cx="4794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6" name="Object 21"/>
          <p:cNvGraphicFramePr>
            <a:graphicFrameLocks noChangeAspect="1"/>
          </p:cNvGraphicFramePr>
          <p:nvPr/>
        </p:nvGraphicFramePr>
        <p:xfrm>
          <a:off x="6065838" y="1984375"/>
          <a:ext cx="25923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5" name="משוואה" r:id="rId7" imgW="1371600" imgH="495300" progId="Equation.3">
                  <p:embed/>
                </p:oleObj>
              </mc:Choice>
              <mc:Fallback>
                <p:oleObj name="משוואה" r:id="rId7" imgW="1371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984375"/>
                        <a:ext cx="2592387" cy="935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7" name="Object 23"/>
          <p:cNvGraphicFramePr>
            <a:graphicFrameLocks noChangeAspect="1"/>
          </p:cNvGraphicFramePr>
          <p:nvPr/>
        </p:nvGraphicFramePr>
        <p:xfrm>
          <a:off x="5775325" y="3360738"/>
          <a:ext cx="30241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" name="משוואה" r:id="rId9" imgW="1651000" imgH="419100" progId="Equation.3">
                  <p:embed/>
                </p:oleObj>
              </mc:Choice>
              <mc:Fallback>
                <p:oleObj name="משוואה" r:id="rId9" imgW="1651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360738"/>
                        <a:ext cx="3024188" cy="766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8" name="Object 25"/>
          <p:cNvGraphicFramePr>
            <a:graphicFrameLocks noChangeAspect="1"/>
          </p:cNvGraphicFramePr>
          <p:nvPr/>
        </p:nvGraphicFramePr>
        <p:xfrm>
          <a:off x="5764213" y="4805363"/>
          <a:ext cx="2879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7" name="משוואה" r:id="rId11" imgW="1676400" imgH="419100" progId="Equation.3">
                  <p:embed/>
                </p:oleObj>
              </mc:Choice>
              <mc:Fallback>
                <p:oleObj name="משוואה" r:id="rId11" imgW="1676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4805363"/>
                        <a:ext cx="2879725" cy="720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44563" y="533400"/>
            <a:ext cx="7726362" cy="10779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transversality conditions of variational problem?</a:t>
            </a:r>
            <a:endParaRPr lang="he-I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1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Ariel universita_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0" dirty="0" smtClean="0">
                <a:solidFill>
                  <a:srgbClr val="FFFF66"/>
                </a:solidFill>
              </a:rPr>
              <a:t>The Transversality Condition:</a:t>
            </a:r>
            <a:endParaRPr lang="he-IL" b="0" dirty="0">
              <a:solidFill>
                <a:srgbClr val="FFFF66"/>
              </a:solidFill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041525" y="2713038"/>
          <a:ext cx="559752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2" name="משוואה" r:id="rId3" imgW="1168400" imgH="241300" progId="Equation.3">
                  <p:embed/>
                </p:oleObj>
              </mc:Choice>
              <mc:Fallback>
                <p:oleObj name="משוואה" r:id="rId3" imgW="1168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713038"/>
                        <a:ext cx="5597525" cy="1173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715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0" dirty="0" smtClean="0">
                <a:solidFill>
                  <a:srgbClr val="FFFF66"/>
                </a:solidFill>
              </a:rPr>
              <a:t>The Young Equation is Recognized</a:t>
            </a:r>
            <a:endParaRPr lang="he-IL" b="0" dirty="0">
              <a:solidFill>
                <a:srgbClr val="FFFF66"/>
              </a:solidFill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49475" y="2111375"/>
          <a:ext cx="50133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6" name="משוואה" r:id="rId3" imgW="2527300" imgH="457200" progId="Equation.3">
                  <p:embed/>
                </p:oleObj>
              </mc:Choice>
              <mc:Fallback>
                <p:oleObj name="משוואה" r:id="rId3" imgW="252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111375"/>
                        <a:ext cx="5013325" cy="906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FFFF"/>
                </a:solidFill>
                <a:cs typeface="Times New Roman" pitchFamily="18" charset="0"/>
              </a:rPr>
              <a:t>(</a:t>
            </a: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257550" y="3519488"/>
          <a:ext cx="302736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7" name="משוואה" r:id="rId5" imgW="1523880" imgH="431640" progId="Equation.3">
                  <p:embed/>
                </p:oleObj>
              </mc:Choice>
              <mc:Fallback>
                <p:oleObj name="משוואה" r:id="rId5" imgW="1523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3519488"/>
                        <a:ext cx="3027363" cy="862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3368675" y="4937125"/>
          <a:ext cx="28733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8" name="משוואה" r:id="rId7" imgW="1079500" imgH="419100" progId="Equation.3">
                  <p:embed/>
                </p:oleObj>
              </mc:Choice>
              <mc:Fallback>
                <p:oleObj name="משוואה" r:id="rId7" imgW="1079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937125"/>
                        <a:ext cx="2873375" cy="1112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e-IL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12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Y. I.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Frenkel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demonstrated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the Young equation is actually the boundary condition of the problem of wetting </a:t>
            </a:r>
          </a:p>
        </p:txBody>
      </p:sp>
      <p:pic>
        <p:nvPicPr>
          <p:cNvPr id="18434" name="Picture 2" descr="File:Yakov Frenk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42" y="1976712"/>
            <a:ext cx="2519929" cy="35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3376" y="5862919"/>
            <a:ext cx="746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Frenkel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Y. I., On the behavior of liquid drops on a solid surface. I. The sliding of drops J. Exptl.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Theoret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Phys. (USSR) 1948, 18, 659. </a:t>
            </a:r>
          </a:p>
        </p:txBody>
      </p:sp>
    </p:spTree>
    <p:extLst>
      <p:ext uri="{BB962C8B-B14F-4D97-AF65-F5344CB8AC3E}">
        <p14:creationId xmlns:p14="http://schemas.microsoft.com/office/powerpoint/2010/main" val="246502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600" dirty="0" smtClean="0">
                <a:solidFill>
                  <a:srgbClr val="FFFF00"/>
                </a:solidFill>
              </a:rPr>
              <a:t>The Line Tension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The Young-Boruvka Equation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75574"/>
              </p:ext>
            </p:extLst>
          </p:nvPr>
        </p:nvGraphicFramePr>
        <p:xfrm>
          <a:off x="2014826" y="3114676"/>
          <a:ext cx="5676034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92" name="משוואה" r:id="rId3" imgW="1384300" imgH="419100" progId="Equation.3">
                  <p:embed/>
                </p:oleObj>
              </mc:Choice>
              <mc:Fallback>
                <p:oleObj name="משוואה" r:id="rId3" imgW="13843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826" y="3114676"/>
                        <a:ext cx="5676034" cy="1714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042117"/>
              </p:ext>
            </p:extLst>
          </p:nvPr>
        </p:nvGraphicFramePr>
        <p:xfrm>
          <a:off x="3360738" y="5416359"/>
          <a:ext cx="2633926" cy="67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93" name="משוואה" r:id="rId5" imgW="901309" imgH="228501" progId="Equation.3">
                  <p:embed/>
                </p:oleObj>
              </mc:Choice>
              <mc:Fallback>
                <p:oleObj name="משוואה" r:id="rId5" imgW="901309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5416359"/>
                        <a:ext cx="2633926" cy="6701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6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92100" y="363538"/>
            <a:ext cx="88519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What is the contact angle hysteresis (CAH)?</a:t>
            </a:r>
          </a:p>
        </p:txBody>
      </p:sp>
      <p:pic>
        <p:nvPicPr>
          <p:cNvPr id="40963" name="Picture 4" descr="Advancing and receding ang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3" y="2239963"/>
            <a:ext cx="8723312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41987" name="Group 1"/>
          <p:cNvGrpSpPr>
            <a:grpSpLocks noChangeAspect="1"/>
          </p:cNvGrpSpPr>
          <p:nvPr/>
        </p:nvGrpSpPr>
        <p:grpSpPr bwMode="auto">
          <a:xfrm>
            <a:off x="1966913" y="1870075"/>
            <a:ext cx="5276850" cy="4445000"/>
            <a:chOff x="5710" y="8684"/>
            <a:chExt cx="3978" cy="3349"/>
          </a:xfrm>
        </p:grpSpPr>
        <p:sp>
          <p:nvSpPr>
            <p:cNvPr id="4198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10" y="8684"/>
              <a:ext cx="3978" cy="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89" name="Group 2"/>
            <p:cNvGrpSpPr>
              <a:grpSpLocks/>
            </p:cNvGrpSpPr>
            <p:nvPr/>
          </p:nvGrpSpPr>
          <p:grpSpPr bwMode="auto">
            <a:xfrm>
              <a:off x="6084" y="8949"/>
              <a:ext cx="3281" cy="2601"/>
              <a:chOff x="6084" y="8949"/>
              <a:chExt cx="3281" cy="2601"/>
            </a:xfrm>
          </p:grpSpPr>
          <p:pic>
            <p:nvPicPr>
              <p:cNvPr id="41990" name="Picture 11" descr="drop_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" y="8949"/>
                <a:ext cx="3281" cy="2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1" name="Freeform 10"/>
              <p:cNvSpPr>
                <a:spLocks/>
              </p:cNvSpPr>
              <p:nvPr/>
            </p:nvSpPr>
            <p:spPr bwMode="auto">
              <a:xfrm>
                <a:off x="6251" y="10911"/>
                <a:ext cx="632" cy="490"/>
              </a:xfrm>
              <a:custGeom>
                <a:avLst/>
                <a:gdLst>
                  <a:gd name="T0" fmla="*/ 632 w 632"/>
                  <a:gd name="T1" fmla="*/ 490 h 490"/>
                  <a:gd name="T2" fmla="*/ 0 w 632"/>
                  <a:gd name="T3" fmla="*/ 0 h 4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32" h="490">
                    <a:moveTo>
                      <a:pt x="632" y="49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Freeform 9"/>
              <p:cNvSpPr>
                <a:spLocks/>
              </p:cNvSpPr>
              <p:nvPr/>
            </p:nvSpPr>
            <p:spPr bwMode="auto">
              <a:xfrm>
                <a:off x="8158" y="9381"/>
                <a:ext cx="795" cy="238"/>
              </a:xfrm>
              <a:custGeom>
                <a:avLst/>
                <a:gdLst>
                  <a:gd name="T0" fmla="*/ 795 w 795"/>
                  <a:gd name="T1" fmla="*/ 238 h 238"/>
                  <a:gd name="T2" fmla="*/ 0 w 795"/>
                  <a:gd name="T3" fmla="*/ 0 h 2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95" h="238">
                    <a:moveTo>
                      <a:pt x="795" y="23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Freeform 8"/>
              <p:cNvSpPr>
                <a:spLocks/>
              </p:cNvSpPr>
              <p:nvPr/>
            </p:nvSpPr>
            <p:spPr bwMode="auto">
              <a:xfrm>
                <a:off x="6633" y="11121"/>
                <a:ext cx="471" cy="100"/>
              </a:xfrm>
              <a:custGeom>
                <a:avLst/>
                <a:gdLst>
                  <a:gd name="T0" fmla="*/ 471 w 471"/>
                  <a:gd name="T1" fmla="*/ 79 h 100"/>
                  <a:gd name="T2" fmla="*/ 360 w 471"/>
                  <a:gd name="T3" fmla="*/ 16 h 100"/>
                  <a:gd name="T4" fmla="*/ 216 w 471"/>
                  <a:gd name="T5" fmla="*/ 4 h 100"/>
                  <a:gd name="T6" fmla="*/ 78 w 471"/>
                  <a:gd name="T7" fmla="*/ 40 h 100"/>
                  <a:gd name="T8" fmla="*/ 0 w 471"/>
                  <a:gd name="T9" fmla="*/ 10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1" h="100">
                    <a:moveTo>
                      <a:pt x="471" y="79"/>
                    </a:moveTo>
                    <a:cubicBezTo>
                      <a:pt x="453" y="69"/>
                      <a:pt x="402" y="28"/>
                      <a:pt x="360" y="16"/>
                    </a:cubicBezTo>
                    <a:cubicBezTo>
                      <a:pt x="318" y="4"/>
                      <a:pt x="263" y="0"/>
                      <a:pt x="216" y="4"/>
                    </a:cubicBezTo>
                    <a:cubicBezTo>
                      <a:pt x="169" y="8"/>
                      <a:pt x="114" y="24"/>
                      <a:pt x="78" y="40"/>
                    </a:cubicBezTo>
                    <a:cubicBezTo>
                      <a:pt x="42" y="56"/>
                      <a:pt x="16" y="88"/>
                      <a:pt x="0" y="100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Freeform 7"/>
              <p:cNvSpPr>
                <a:spLocks/>
              </p:cNvSpPr>
              <p:nvPr/>
            </p:nvSpPr>
            <p:spPr bwMode="auto">
              <a:xfrm>
                <a:off x="8685" y="9551"/>
                <a:ext cx="85" cy="234"/>
              </a:xfrm>
              <a:custGeom>
                <a:avLst/>
                <a:gdLst>
                  <a:gd name="T0" fmla="*/ 14 w 85"/>
                  <a:gd name="T1" fmla="*/ 0 h 234"/>
                  <a:gd name="T2" fmla="*/ 0 w 85"/>
                  <a:gd name="T3" fmla="*/ 47 h 234"/>
                  <a:gd name="T4" fmla="*/ 17 w 85"/>
                  <a:gd name="T5" fmla="*/ 149 h 234"/>
                  <a:gd name="T6" fmla="*/ 85 w 85"/>
                  <a:gd name="T7" fmla="*/ 234 h 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5" h="234">
                    <a:moveTo>
                      <a:pt x="14" y="0"/>
                    </a:moveTo>
                    <a:cubicBezTo>
                      <a:pt x="12" y="9"/>
                      <a:pt x="0" y="22"/>
                      <a:pt x="0" y="47"/>
                    </a:cubicBezTo>
                    <a:cubicBezTo>
                      <a:pt x="0" y="72"/>
                      <a:pt x="3" y="118"/>
                      <a:pt x="17" y="149"/>
                    </a:cubicBezTo>
                    <a:cubicBezTo>
                      <a:pt x="31" y="180"/>
                      <a:pt x="58" y="207"/>
                      <a:pt x="85" y="234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5" name="Text Box 6"/>
              <p:cNvSpPr txBox="1">
                <a:spLocks noChangeArrowheads="1"/>
              </p:cNvSpPr>
              <p:nvPr/>
            </p:nvSpPr>
            <p:spPr bwMode="auto">
              <a:xfrm>
                <a:off x="6679" y="10741"/>
                <a:ext cx="612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l"/>
                <a:r>
                  <a:rPr lang="en-US" b="1" i="1">
                    <a:solidFill>
                      <a:srgbClr val="FFFFFF"/>
                    </a:solidFill>
                    <a:cs typeface="Times New Roman" pitchFamily="18" charset="0"/>
                  </a:rPr>
                  <a:t>θ</a:t>
                </a:r>
                <a:r>
                  <a:rPr lang="en-US" b="1" i="1" baseline="-30000">
                    <a:solidFill>
                      <a:srgbClr val="FFFFFF"/>
                    </a:solidFill>
                    <a:cs typeface="Times New Roman" pitchFamily="18" charset="0"/>
                  </a:rPr>
                  <a:t>2</a:t>
                </a:r>
                <a:endParaRPr lang="en-US"/>
              </a:p>
            </p:txBody>
          </p:sp>
          <p:sp>
            <p:nvSpPr>
              <p:cNvPr id="41996" name="Text Box 5"/>
              <p:cNvSpPr txBox="1">
                <a:spLocks noChangeArrowheads="1"/>
              </p:cNvSpPr>
              <p:nvPr/>
            </p:nvSpPr>
            <p:spPr bwMode="auto">
              <a:xfrm>
                <a:off x="8294" y="9449"/>
                <a:ext cx="612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l"/>
                <a:r>
                  <a:rPr lang="en-US" b="1" i="1">
                    <a:solidFill>
                      <a:srgbClr val="FFFFFF"/>
                    </a:solidFill>
                    <a:cs typeface="Times New Roman" pitchFamily="18" charset="0"/>
                  </a:rPr>
                  <a:t>θ</a:t>
                </a:r>
                <a:r>
                  <a:rPr lang="en-US" b="1" i="1" baseline="-30000">
                    <a:solidFill>
                      <a:srgbClr val="FFFFFF"/>
                    </a:solidFill>
                    <a:cs typeface="Times New Roman" pitchFamily="18" charset="0"/>
                  </a:rPr>
                  <a:t>1</a:t>
                </a:r>
                <a:endParaRPr lang="en-US"/>
              </a:p>
            </p:txBody>
          </p:sp>
          <p:sp>
            <p:nvSpPr>
              <p:cNvPr id="41997" name="Text Box 4"/>
              <p:cNvSpPr txBox="1">
                <a:spLocks noChangeArrowheads="1"/>
              </p:cNvSpPr>
              <p:nvPr/>
            </p:nvSpPr>
            <p:spPr bwMode="auto">
              <a:xfrm>
                <a:off x="7597" y="11064"/>
                <a:ext cx="612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l"/>
                <a:r>
                  <a:rPr lang="en-US" b="1" i="1">
                    <a:solidFill>
                      <a:srgbClr val="000000"/>
                    </a:solidFill>
                    <a:cs typeface="Times New Roman" pitchFamily="18" charset="0"/>
                  </a:rPr>
                  <a:t>α</a:t>
                </a:r>
                <a:endParaRPr lang="en-US"/>
              </a:p>
            </p:txBody>
          </p:sp>
          <p:sp>
            <p:nvSpPr>
              <p:cNvPr id="41998" name="Freeform 3"/>
              <p:cNvSpPr>
                <a:spLocks/>
              </p:cNvSpPr>
              <p:nvPr/>
            </p:nvSpPr>
            <p:spPr bwMode="auto">
              <a:xfrm>
                <a:off x="7495" y="11200"/>
                <a:ext cx="171" cy="315"/>
              </a:xfrm>
              <a:custGeom>
                <a:avLst/>
                <a:gdLst>
                  <a:gd name="T0" fmla="*/ 0 w 171"/>
                  <a:gd name="T1" fmla="*/ 0 h 315"/>
                  <a:gd name="T2" fmla="*/ 104 w 171"/>
                  <a:gd name="T3" fmla="*/ 63 h 315"/>
                  <a:gd name="T4" fmla="*/ 152 w 171"/>
                  <a:gd name="T5" fmla="*/ 141 h 315"/>
                  <a:gd name="T6" fmla="*/ 170 w 171"/>
                  <a:gd name="T7" fmla="*/ 225 h 315"/>
                  <a:gd name="T8" fmla="*/ 146 w 171"/>
                  <a:gd name="T9" fmla="*/ 315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315">
                    <a:moveTo>
                      <a:pt x="0" y="0"/>
                    </a:moveTo>
                    <a:cubicBezTo>
                      <a:pt x="17" y="10"/>
                      <a:pt x="79" y="39"/>
                      <a:pt x="104" y="63"/>
                    </a:cubicBezTo>
                    <a:cubicBezTo>
                      <a:pt x="129" y="87"/>
                      <a:pt x="141" y="114"/>
                      <a:pt x="152" y="141"/>
                    </a:cubicBezTo>
                    <a:cubicBezTo>
                      <a:pt x="163" y="168"/>
                      <a:pt x="171" y="196"/>
                      <a:pt x="170" y="225"/>
                    </a:cubicBezTo>
                    <a:cubicBezTo>
                      <a:pt x="169" y="254"/>
                      <a:pt x="151" y="296"/>
                      <a:pt x="146" y="31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3600" b="0" smtClean="0">
                <a:latin typeface="Times New Roman" pitchFamily="18" charset="0"/>
                <a:cs typeface="Times New Roman" pitchFamily="18" charset="0"/>
              </a:rPr>
              <a:t>Manifestation of the contact angle hysteresis</a:t>
            </a:r>
          </a:p>
        </p:txBody>
      </p:sp>
      <p:grpSp>
        <p:nvGrpSpPr>
          <p:cNvPr id="43011" name="Group 19"/>
          <p:cNvGrpSpPr>
            <a:grpSpLocks/>
          </p:cNvGrpSpPr>
          <p:nvPr/>
        </p:nvGrpSpPr>
        <p:grpSpPr bwMode="auto">
          <a:xfrm>
            <a:off x="1638300" y="2343150"/>
            <a:ext cx="3108325" cy="3435350"/>
            <a:chOff x="2017" y="1476"/>
            <a:chExt cx="1833" cy="2107"/>
          </a:xfrm>
        </p:grpSpPr>
        <p:sp>
          <p:nvSpPr>
            <p:cNvPr id="43015" name="Freeform 5" descr="אלכסון בהיר כלפי מעלה"/>
            <p:cNvSpPr>
              <a:spLocks/>
            </p:cNvSpPr>
            <p:nvPr/>
          </p:nvSpPr>
          <p:spPr bwMode="auto">
            <a:xfrm>
              <a:off x="2584" y="1905"/>
              <a:ext cx="279" cy="1429"/>
            </a:xfrm>
            <a:custGeom>
              <a:avLst/>
              <a:gdLst>
                <a:gd name="T0" fmla="*/ 0 w 527"/>
                <a:gd name="T1" fmla="*/ 0 h 2771"/>
                <a:gd name="T2" fmla="*/ 3 w 527"/>
                <a:gd name="T3" fmla="*/ 3 h 2771"/>
                <a:gd name="T4" fmla="*/ 5 w 527"/>
                <a:gd name="T5" fmla="*/ 4 h 2771"/>
                <a:gd name="T6" fmla="*/ 7 w 527"/>
                <a:gd name="T7" fmla="*/ 5 h 2771"/>
                <a:gd name="T8" fmla="*/ 10 w 527"/>
                <a:gd name="T9" fmla="*/ 5 h 2771"/>
                <a:gd name="T10" fmla="*/ 13 w 527"/>
                <a:gd name="T11" fmla="*/ 5 h 2771"/>
                <a:gd name="T12" fmla="*/ 16 w 527"/>
                <a:gd name="T13" fmla="*/ 4 h 2771"/>
                <a:gd name="T14" fmla="*/ 19 w 527"/>
                <a:gd name="T15" fmla="*/ 3 h 2771"/>
                <a:gd name="T16" fmla="*/ 21 w 527"/>
                <a:gd name="T17" fmla="*/ 0 h 2771"/>
                <a:gd name="T18" fmla="*/ 22 w 527"/>
                <a:gd name="T19" fmla="*/ 101 h 2771"/>
                <a:gd name="T20" fmla="*/ 19 w 527"/>
                <a:gd name="T21" fmla="*/ 100 h 2771"/>
                <a:gd name="T22" fmla="*/ 17 w 527"/>
                <a:gd name="T23" fmla="*/ 99 h 2771"/>
                <a:gd name="T24" fmla="*/ 15 w 527"/>
                <a:gd name="T25" fmla="*/ 98 h 2771"/>
                <a:gd name="T26" fmla="*/ 13 w 527"/>
                <a:gd name="T27" fmla="*/ 98 h 2771"/>
                <a:gd name="T28" fmla="*/ 12 w 527"/>
                <a:gd name="T29" fmla="*/ 98 h 2771"/>
                <a:gd name="T30" fmla="*/ 11 w 527"/>
                <a:gd name="T31" fmla="*/ 98 h 2771"/>
                <a:gd name="T32" fmla="*/ 9 w 527"/>
                <a:gd name="T33" fmla="*/ 98 h 2771"/>
                <a:gd name="T34" fmla="*/ 7 w 527"/>
                <a:gd name="T35" fmla="*/ 98 h 2771"/>
                <a:gd name="T36" fmla="*/ 6 w 527"/>
                <a:gd name="T37" fmla="*/ 99 h 2771"/>
                <a:gd name="T38" fmla="*/ 4 w 527"/>
                <a:gd name="T39" fmla="*/ 100 h 2771"/>
                <a:gd name="T40" fmla="*/ 1 w 527"/>
                <a:gd name="T41" fmla="*/ 101 h 27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7"/>
                <a:gd name="T64" fmla="*/ 0 h 2771"/>
                <a:gd name="T65" fmla="*/ 527 w 527"/>
                <a:gd name="T66" fmla="*/ 2771 h 27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7" h="2771">
                  <a:moveTo>
                    <a:pt x="0" y="0"/>
                  </a:moveTo>
                  <a:lnTo>
                    <a:pt x="76" y="82"/>
                  </a:lnTo>
                  <a:lnTo>
                    <a:pt x="122" y="112"/>
                  </a:lnTo>
                  <a:lnTo>
                    <a:pt x="180" y="130"/>
                  </a:lnTo>
                  <a:lnTo>
                    <a:pt x="244" y="136"/>
                  </a:lnTo>
                  <a:lnTo>
                    <a:pt x="314" y="136"/>
                  </a:lnTo>
                  <a:lnTo>
                    <a:pt x="389" y="112"/>
                  </a:lnTo>
                  <a:lnTo>
                    <a:pt x="450" y="71"/>
                  </a:lnTo>
                  <a:lnTo>
                    <a:pt x="511" y="0"/>
                  </a:lnTo>
                  <a:lnTo>
                    <a:pt x="527" y="2771"/>
                  </a:lnTo>
                  <a:lnTo>
                    <a:pt x="460" y="2740"/>
                  </a:lnTo>
                  <a:lnTo>
                    <a:pt x="419" y="2718"/>
                  </a:lnTo>
                  <a:lnTo>
                    <a:pt x="364" y="2702"/>
                  </a:lnTo>
                  <a:lnTo>
                    <a:pt x="325" y="2694"/>
                  </a:lnTo>
                  <a:lnTo>
                    <a:pt x="284" y="2690"/>
                  </a:lnTo>
                  <a:lnTo>
                    <a:pt x="253" y="2692"/>
                  </a:lnTo>
                  <a:lnTo>
                    <a:pt x="224" y="2694"/>
                  </a:lnTo>
                  <a:lnTo>
                    <a:pt x="179" y="2704"/>
                  </a:lnTo>
                  <a:lnTo>
                    <a:pt x="143" y="2714"/>
                  </a:lnTo>
                  <a:lnTo>
                    <a:pt x="92" y="2733"/>
                  </a:lnTo>
                  <a:lnTo>
                    <a:pt x="16" y="2771"/>
                  </a:lnTo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Line 6"/>
            <p:cNvSpPr>
              <a:spLocks noChangeShapeType="1"/>
            </p:cNvSpPr>
            <p:nvPr/>
          </p:nvSpPr>
          <p:spPr bwMode="auto">
            <a:xfrm>
              <a:off x="2583" y="1721"/>
              <a:ext cx="1" cy="1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Line 7"/>
            <p:cNvSpPr>
              <a:spLocks noChangeShapeType="1"/>
            </p:cNvSpPr>
            <p:nvPr/>
          </p:nvSpPr>
          <p:spPr bwMode="auto">
            <a:xfrm>
              <a:off x="2863" y="1721"/>
              <a:ext cx="1" cy="1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8"/>
            <p:cNvSpPr>
              <a:spLocks noChangeShapeType="1"/>
            </p:cNvSpPr>
            <p:nvPr/>
          </p:nvSpPr>
          <p:spPr bwMode="auto">
            <a:xfrm flipH="1">
              <a:off x="3241" y="1914"/>
              <a:ext cx="9" cy="14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0"/>
            <p:cNvSpPr>
              <a:spLocks noChangeShapeType="1"/>
            </p:cNvSpPr>
            <p:nvPr/>
          </p:nvSpPr>
          <p:spPr bwMode="auto">
            <a:xfrm>
              <a:off x="2017" y="1783"/>
              <a:ext cx="8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11"/>
            <p:cNvSpPr>
              <a:spLocks noChangeShapeType="1"/>
            </p:cNvSpPr>
            <p:nvPr/>
          </p:nvSpPr>
          <p:spPr bwMode="auto">
            <a:xfrm>
              <a:off x="2773" y="1783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12"/>
            <p:cNvSpPr>
              <a:spLocks noChangeShapeType="1"/>
            </p:cNvSpPr>
            <p:nvPr/>
          </p:nvSpPr>
          <p:spPr bwMode="auto">
            <a:xfrm>
              <a:off x="2602" y="1782"/>
              <a:ext cx="9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Text Box 13"/>
            <p:cNvSpPr txBox="1">
              <a:spLocks noChangeArrowheads="1"/>
            </p:cNvSpPr>
            <p:nvPr/>
          </p:nvSpPr>
          <p:spPr bwMode="auto">
            <a:xfrm>
              <a:off x="2080" y="1476"/>
              <a:ext cx="55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400" b="1" i="1">
                  <a:latin typeface="Times New Roman" pitchFamily="18" charset="0"/>
                </a:rPr>
                <a:t>2R</a:t>
              </a:r>
              <a:endParaRPr lang="en-US" sz="2400"/>
            </a:p>
          </p:txBody>
        </p:sp>
        <p:sp>
          <p:nvSpPr>
            <p:cNvPr id="43023" name="Freeform 14"/>
            <p:cNvSpPr>
              <a:spLocks/>
            </p:cNvSpPr>
            <p:nvPr/>
          </p:nvSpPr>
          <p:spPr bwMode="auto">
            <a:xfrm>
              <a:off x="2746" y="1975"/>
              <a:ext cx="108" cy="47"/>
            </a:xfrm>
            <a:custGeom>
              <a:avLst/>
              <a:gdLst>
                <a:gd name="T0" fmla="*/ 0 w 204"/>
                <a:gd name="T1" fmla="*/ 0 h 90"/>
                <a:gd name="T2" fmla="*/ 2 w 204"/>
                <a:gd name="T3" fmla="*/ 2 h 90"/>
                <a:gd name="T4" fmla="*/ 4 w 204"/>
                <a:gd name="T5" fmla="*/ 3 h 90"/>
                <a:gd name="T6" fmla="*/ 6 w 204"/>
                <a:gd name="T7" fmla="*/ 4 h 90"/>
                <a:gd name="T8" fmla="*/ 8 w 204"/>
                <a:gd name="T9" fmla="*/ 3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90"/>
                <a:gd name="T17" fmla="*/ 204 w 20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90">
                  <a:moveTo>
                    <a:pt x="0" y="0"/>
                  </a:moveTo>
                  <a:lnTo>
                    <a:pt x="48" y="48"/>
                  </a:lnTo>
                  <a:lnTo>
                    <a:pt x="89" y="72"/>
                  </a:lnTo>
                  <a:lnTo>
                    <a:pt x="144" y="90"/>
                  </a:lnTo>
                  <a:lnTo>
                    <a:pt x="204" y="8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Text Box 15"/>
            <p:cNvSpPr txBox="1">
              <a:spLocks noChangeArrowheads="1"/>
            </p:cNvSpPr>
            <p:nvPr/>
          </p:nvSpPr>
          <p:spPr bwMode="auto">
            <a:xfrm>
              <a:off x="2324" y="1800"/>
              <a:ext cx="31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400" b="1" i="1" baseline="-25000">
                  <a:latin typeface="Times New Roman" pitchFamily="18" charset="0"/>
                </a:rPr>
                <a:t>1</a:t>
              </a:r>
              <a:endParaRPr lang="en-US" sz="2400"/>
            </a:p>
          </p:txBody>
        </p:sp>
        <p:sp>
          <p:nvSpPr>
            <p:cNvPr id="43025" name="Text Box 16"/>
            <p:cNvSpPr txBox="1">
              <a:spLocks noChangeArrowheads="1"/>
            </p:cNvSpPr>
            <p:nvPr/>
          </p:nvSpPr>
          <p:spPr bwMode="auto">
            <a:xfrm>
              <a:off x="2884" y="3197"/>
              <a:ext cx="477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400" b="1" i="1" baseline="-250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  <a:p>
              <a:pPr eaLnBrk="1" hangingPunct="1"/>
              <a:endParaRPr lang="en-US"/>
            </a:p>
          </p:txBody>
        </p:sp>
        <p:sp>
          <p:nvSpPr>
            <p:cNvPr id="43026" name="Freeform 17"/>
            <p:cNvSpPr>
              <a:spLocks/>
            </p:cNvSpPr>
            <p:nvPr/>
          </p:nvSpPr>
          <p:spPr bwMode="auto">
            <a:xfrm>
              <a:off x="2715" y="3202"/>
              <a:ext cx="139" cy="86"/>
            </a:xfrm>
            <a:custGeom>
              <a:avLst/>
              <a:gdLst>
                <a:gd name="T0" fmla="*/ 0 w 262"/>
                <a:gd name="T1" fmla="*/ 6 h 166"/>
                <a:gd name="T2" fmla="*/ 3 w 262"/>
                <a:gd name="T3" fmla="*/ 3 h 166"/>
                <a:gd name="T4" fmla="*/ 4 w 262"/>
                <a:gd name="T5" fmla="*/ 1 h 166"/>
                <a:gd name="T6" fmla="*/ 6 w 262"/>
                <a:gd name="T7" fmla="*/ 1 h 166"/>
                <a:gd name="T8" fmla="*/ 11 w 26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166"/>
                <a:gd name="T17" fmla="*/ 262 w 26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166">
                  <a:moveTo>
                    <a:pt x="0" y="166"/>
                  </a:moveTo>
                  <a:lnTo>
                    <a:pt x="72" y="62"/>
                  </a:lnTo>
                  <a:lnTo>
                    <a:pt x="108" y="31"/>
                  </a:lnTo>
                  <a:lnTo>
                    <a:pt x="149" y="12"/>
                  </a:lnTo>
                  <a:lnTo>
                    <a:pt x="26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Text Box 18"/>
            <p:cNvSpPr txBox="1">
              <a:spLocks noChangeArrowheads="1"/>
            </p:cNvSpPr>
            <p:nvPr/>
          </p:nvSpPr>
          <p:spPr bwMode="auto">
            <a:xfrm>
              <a:off x="3350" y="2410"/>
              <a:ext cx="50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2800"/>
                <a:t>H</a:t>
              </a:r>
            </a:p>
          </p:txBody>
        </p:sp>
      </p:grpSp>
      <p:sp>
        <p:nvSpPr>
          <p:cNvPr id="43012" name="Rectangle 21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43013" name="Object 20"/>
          <p:cNvGraphicFramePr>
            <a:graphicFrameLocks noChangeAspect="1"/>
          </p:cNvGraphicFramePr>
          <p:nvPr/>
        </p:nvGraphicFramePr>
        <p:xfrm>
          <a:off x="4365625" y="3454400"/>
          <a:ext cx="43973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משוואה" r:id="rId3" imgW="1625600" imgH="241300" progId="Equation.3">
                  <p:embed/>
                </p:oleObj>
              </mc:Choice>
              <mc:Fallback>
                <p:oleObj name="משוואה" r:id="rId3" imgW="1625600" imgH="2413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3454400"/>
                        <a:ext cx="43973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22"/>
          <p:cNvSpPr>
            <a:spLocks noChangeArrowheads="1"/>
          </p:cNvSpPr>
          <p:nvPr/>
        </p:nvSpPr>
        <p:spPr bwMode="auto">
          <a:xfrm>
            <a:off x="0" y="3551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3"/>
          <p:cNvGrpSpPr>
            <a:grpSpLocks/>
          </p:cNvGrpSpPr>
          <p:nvPr/>
        </p:nvGrpSpPr>
        <p:grpSpPr bwMode="auto">
          <a:xfrm>
            <a:off x="974725" y="801688"/>
            <a:ext cx="7513638" cy="4090987"/>
            <a:chOff x="614" y="505"/>
            <a:chExt cx="4733" cy="2577"/>
          </a:xfrm>
        </p:grpSpPr>
        <p:sp>
          <p:nvSpPr>
            <p:cNvPr id="44036" name="Text Box 4"/>
            <p:cNvSpPr txBox="1">
              <a:spLocks noChangeArrowheads="1"/>
            </p:cNvSpPr>
            <p:nvPr/>
          </p:nvSpPr>
          <p:spPr bwMode="auto">
            <a:xfrm>
              <a:off x="1525" y="505"/>
              <a:ext cx="360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4000"/>
                <a:t>Contact angle hysteresis</a:t>
              </a:r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flipH="1">
              <a:off x="1574" y="1270"/>
              <a:ext cx="1047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38" name="Line 8"/>
            <p:cNvSpPr>
              <a:spLocks noChangeShapeType="1"/>
            </p:cNvSpPr>
            <p:nvPr/>
          </p:nvSpPr>
          <p:spPr bwMode="auto">
            <a:xfrm>
              <a:off x="3277" y="1300"/>
              <a:ext cx="1085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39" name="Text Box 9"/>
            <p:cNvSpPr txBox="1">
              <a:spLocks noChangeArrowheads="1"/>
            </p:cNvSpPr>
            <p:nvPr/>
          </p:nvSpPr>
          <p:spPr bwMode="auto">
            <a:xfrm>
              <a:off x="614" y="2181"/>
              <a:ext cx="247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3200"/>
                <a:t>Chemical heterogeneities</a:t>
              </a:r>
              <a:r>
                <a:rPr lang="en-US"/>
                <a:t> </a:t>
              </a:r>
            </a:p>
          </p:txBody>
        </p:sp>
        <p:sp>
          <p:nvSpPr>
            <p:cNvPr id="44040" name="Text Box 10"/>
            <p:cNvSpPr txBox="1">
              <a:spLocks noChangeArrowheads="1"/>
            </p:cNvSpPr>
            <p:nvPr/>
          </p:nvSpPr>
          <p:spPr bwMode="auto">
            <a:xfrm>
              <a:off x="3370" y="2851"/>
              <a:ext cx="19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5921375" y="3463925"/>
            <a:ext cx="315436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3200"/>
              <a:t>Physical</a:t>
            </a:r>
            <a:r>
              <a:rPr lang="he-IL" sz="3200"/>
              <a:t> </a:t>
            </a:r>
            <a:r>
              <a:rPr lang="en-US" sz="3200"/>
              <a:t>heterogeneities</a:t>
            </a:r>
            <a:r>
              <a:rPr lang="en-US"/>
              <a:t> </a:t>
            </a:r>
          </a:p>
          <a:p>
            <a:pPr algn="l" rtl="0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127125" y="3898900"/>
            <a:ext cx="77851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Experimental data concerning contact angle hysteresis are contradictory and sensitive to the experimental technique  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154113" y="2012950"/>
            <a:ext cx="7591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Contact angle hysteresis is observed on atomically flat surfaces </a:t>
            </a:r>
          </a:p>
        </p:txBody>
      </p:sp>
      <p:pic>
        <p:nvPicPr>
          <p:cNvPr id="45060" name="Picture 6" descr="images[3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0838" y="5641975"/>
            <a:ext cx="790575" cy="107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463675" y="715963"/>
            <a:ext cx="7131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4400" b="1"/>
              <a:t>FLAT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388" y="365125"/>
            <a:ext cx="6891337" cy="12334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smtClean="0">
                <a:solidFill>
                  <a:schemeClr val="tx1"/>
                </a:solidFill>
              </a:rPr>
              <a:t>Materials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284288" y="1730375"/>
            <a:ext cx="72882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>
              <a:lnSpc>
                <a:spcPct val="145000"/>
              </a:lnSpc>
            </a:pPr>
            <a:r>
              <a:rPr lang="en-US" sz="3200" b="1">
                <a:latin typeface="Times New Roman" pitchFamily="18" charset="0"/>
              </a:rPr>
              <a:t>Extruded polymer films of:</a:t>
            </a:r>
            <a:r>
              <a:rPr lang="en-US" sz="3200">
                <a:latin typeface="Times New Roman" pitchFamily="18" charset="0"/>
              </a:rPr>
              <a:t> </a:t>
            </a:r>
          </a:p>
          <a:p>
            <a:pPr algn="l" rtl="0">
              <a:lnSpc>
                <a:spcPct val="115000"/>
              </a:lnSpc>
              <a:buFontTx/>
              <a:buChar char="•"/>
            </a:pPr>
            <a:r>
              <a:rPr lang="en-US" sz="3200">
                <a:latin typeface="Times New Roman" pitchFamily="18" charset="0"/>
              </a:rPr>
              <a:t> low density polyethylene (PE), </a:t>
            </a:r>
          </a:p>
          <a:p>
            <a:pPr algn="l" rtl="0">
              <a:lnSpc>
                <a:spcPct val="115000"/>
              </a:lnSpc>
              <a:buFontTx/>
              <a:buChar char="•"/>
            </a:pPr>
            <a:r>
              <a:rPr lang="en-US" sz="3200">
                <a:latin typeface="Times New Roman" pitchFamily="18" charset="0"/>
              </a:rPr>
              <a:t> polypropylene (PP), </a:t>
            </a:r>
          </a:p>
          <a:p>
            <a:pPr algn="l" rtl="0">
              <a:lnSpc>
                <a:spcPct val="115000"/>
              </a:lnSpc>
              <a:buFontTx/>
              <a:buChar char="•"/>
            </a:pPr>
            <a:r>
              <a:rPr lang="en-US" sz="3200">
                <a:latin typeface="Times New Roman" pitchFamily="18" charset="0"/>
              </a:rPr>
              <a:t> polyethylene terephthalate (PET),</a:t>
            </a:r>
          </a:p>
          <a:p>
            <a:pPr algn="l" rtl="0">
              <a:lnSpc>
                <a:spcPct val="115000"/>
              </a:lnSpc>
              <a:buFontTx/>
              <a:buChar char="•"/>
            </a:pPr>
            <a:r>
              <a:rPr lang="en-US" sz="3200">
                <a:latin typeface="Times New Roman" pitchFamily="18" charset="0"/>
              </a:rPr>
              <a:t> polysulfone (PSU),</a:t>
            </a:r>
          </a:p>
          <a:p>
            <a:pPr algn="l" rtl="0">
              <a:lnSpc>
                <a:spcPct val="115000"/>
              </a:lnSpc>
              <a:buFontTx/>
              <a:buChar char="•"/>
            </a:pPr>
            <a:r>
              <a:rPr lang="en-US" sz="3200">
                <a:latin typeface="Times New Roman" pitchFamily="18" charset="0"/>
              </a:rPr>
              <a:t> polyvinylidene fluoride (PVDF unpoled),</a:t>
            </a:r>
          </a:p>
          <a:p>
            <a:pPr algn="l" rtl="0">
              <a:lnSpc>
                <a:spcPct val="115000"/>
              </a:lnSpc>
              <a:buFontTx/>
              <a:buChar char="•"/>
            </a:pPr>
            <a:r>
              <a:rPr lang="en-US" sz="3200">
                <a:latin typeface="Times New Roman" pitchFamily="18" charset="0"/>
              </a:rPr>
              <a:t> polyvinylidene fluoride (PVDF poled)</a:t>
            </a:r>
          </a:p>
          <a:p>
            <a:pPr algn="ctr"/>
            <a:endParaRPr lang="he-IL" sz="3200">
              <a:latin typeface="Times New Roman" pitchFamily="18" charset="0"/>
            </a:endParaRPr>
          </a:p>
          <a:p>
            <a:pPr algn="ctr" rtl="0"/>
            <a:endParaRPr lang="he-IL" sz="2400">
              <a:latin typeface="Times New Roman" pitchFamily="18" charset="0"/>
            </a:endParaRPr>
          </a:p>
        </p:txBody>
      </p:sp>
      <p:pic>
        <p:nvPicPr>
          <p:cNvPr id="46084" name="Picture 6" descr="images[7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3038" y="5964238"/>
            <a:ext cx="1057275" cy="55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dirty="0" smtClean="0">
                <a:solidFill>
                  <a:srgbClr val="FFFF00"/>
                </a:solidFill>
                <a:cs typeface="Tahoma" pitchFamily="34" charset="0"/>
              </a:rPr>
              <a:t>Motivation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dirty="0" smtClean="0"/>
              <a:t>Solid/liquid interfaces are responsible for a diversity of natural and technological phenomena</a:t>
            </a:r>
          </a:p>
          <a:p>
            <a:pPr algn="ctr" rtl="0" eaLnBrk="1" hangingPunct="1">
              <a:defRPr/>
            </a:pPr>
            <a:r>
              <a:rPr lang="en-US" dirty="0" smtClean="0">
                <a:effectLst/>
              </a:rPr>
              <a:t>Interfacial phenomena at real solid/liquid interfaces are not clearly understood</a:t>
            </a:r>
            <a:endParaRPr lang="en-US" dirty="0" smtClean="0"/>
          </a:p>
          <a:p>
            <a:pPr algn="ctr" rtl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4000" b="0" smtClean="0">
                <a:solidFill>
                  <a:schemeClr val="tx1"/>
                </a:solidFill>
              </a:rPr>
              <a:t>Experimental Techniques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484438" y="2347913"/>
            <a:ext cx="48148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>
              <a:buFontTx/>
              <a:buChar char="•"/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3600">
                <a:latin typeface="Times New Roman" pitchFamily="18" charset="0"/>
              </a:rPr>
              <a:t>needle-syringe method</a:t>
            </a:r>
          </a:p>
          <a:p>
            <a:pPr algn="l" rtl="0">
              <a:buFontTx/>
              <a:buChar char="•"/>
            </a:pPr>
            <a:endParaRPr lang="en-US" sz="3600">
              <a:latin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3600">
                <a:latin typeface="Times New Roman" pitchFamily="18" charset="0"/>
              </a:rPr>
              <a:t> evaporation of the drop</a:t>
            </a:r>
          </a:p>
          <a:p>
            <a:pPr algn="l" rtl="0">
              <a:buFontTx/>
              <a:buChar char="•"/>
            </a:pPr>
            <a:endParaRPr lang="en-US" sz="3600">
              <a:latin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3600">
                <a:latin typeface="Times New Roman" pitchFamily="18" charset="0"/>
              </a:rPr>
              <a:t> deformation of the drop</a:t>
            </a:r>
          </a:p>
        </p:txBody>
      </p:sp>
      <p:pic>
        <p:nvPicPr>
          <p:cNvPr id="47108" name="Picture 5" descr="I4SUCA9WBYLZCA4EFDP3CA5NLIOSCA7UVG5BCAC1B9Z2CA4XLSZ4CAUX3G1QCALB6T7QCAQGI7A7CAH4V8X5CAKFUW94CASENU87CAFWCEIXCAJ29G18CAPDIOE0CA3C7Z8ZCAMARAJZCAP21VW0CALRMX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7763" y="5402263"/>
            <a:ext cx="1114425" cy="111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869362" cy="1431925"/>
          </a:xfrm>
        </p:spPr>
        <p:txBody>
          <a:bodyPr/>
          <a:lstStyle/>
          <a:p>
            <a:pPr algn="ctr" rtl="0" eaLnBrk="1" hangingPunct="1">
              <a:defRPr/>
            </a:pPr>
            <a:r>
              <a:rPr lang="en-US" sz="3600" b="0" smtClean="0">
                <a:solidFill>
                  <a:schemeClr val="tx1"/>
                </a:solidFill>
              </a:rPr>
              <a:t>The New Technique for CAH Measurement</a:t>
            </a:r>
          </a:p>
        </p:txBody>
      </p:sp>
      <p:grpSp>
        <p:nvGrpSpPr>
          <p:cNvPr id="48131" name="Group 36"/>
          <p:cNvGrpSpPr>
            <a:grpSpLocks/>
          </p:cNvGrpSpPr>
          <p:nvPr/>
        </p:nvGrpSpPr>
        <p:grpSpPr bwMode="auto">
          <a:xfrm>
            <a:off x="1292225" y="2705100"/>
            <a:ext cx="7385050" cy="2759075"/>
            <a:chOff x="814" y="1704"/>
            <a:chExt cx="4652" cy="1738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162" y="3087"/>
              <a:ext cx="130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000" b="1">
                  <a:latin typeface="Times New Roman" pitchFamily="18" charset="0"/>
                </a:rPr>
                <a:t>Horizontal plate</a:t>
              </a: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956" y="2950"/>
              <a:ext cx="117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000" b="1">
                  <a:latin typeface="Times New Roman" pitchFamily="18" charset="0"/>
                </a:rPr>
                <a:t>Polymer film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934" y="2680"/>
              <a:ext cx="109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000" b="1">
                  <a:latin typeface="Times New Roman" pitchFamily="18" charset="0"/>
                </a:rPr>
                <a:t>Water droplet</a:t>
              </a: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1124" y="2190"/>
              <a:ext cx="129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000" b="1">
                  <a:latin typeface="Times New Roman" pitchFamily="18" charset="0"/>
                </a:rPr>
                <a:t>Teflon plate</a:t>
              </a:r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814" y="1704"/>
              <a:ext cx="1932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0" eaLnBrk="1" hangingPunct="1"/>
              <a:r>
                <a:rPr lang="en-US" sz="2000" b="1">
                  <a:latin typeface="Times New Roman" pitchFamily="18" charset="0"/>
                </a:rPr>
                <a:t>Precise micrometrical stage</a:t>
              </a:r>
            </a:p>
          </p:txBody>
        </p:sp>
        <p:sp>
          <p:nvSpPr>
            <p:cNvPr id="48138" name="Rectangle 12"/>
            <p:cNvSpPr>
              <a:spLocks noChangeArrowheads="1"/>
            </p:cNvSpPr>
            <p:nvPr/>
          </p:nvSpPr>
          <p:spPr bwMode="auto">
            <a:xfrm>
              <a:off x="2451" y="3170"/>
              <a:ext cx="1185" cy="106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8139" name="Oval 13" descr="10%"/>
            <p:cNvSpPr>
              <a:spLocks noChangeArrowheads="1"/>
            </p:cNvSpPr>
            <p:nvPr/>
          </p:nvSpPr>
          <p:spPr bwMode="auto">
            <a:xfrm>
              <a:off x="2597" y="2596"/>
              <a:ext cx="848" cy="574"/>
            </a:xfrm>
            <a:prstGeom prst="ellipse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8140" name="Rectangle 14" descr="קו אנכי בהיר"/>
            <p:cNvSpPr>
              <a:spLocks noChangeArrowheads="1"/>
            </p:cNvSpPr>
            <p:nvPr/>
          </p:nvSpPr>
          <p:spPr bwMode="auto">
            <a:xfrm>
              <a:off x="2455" y="3068"/>
              <a:ext cx="1177" cy="93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17455" name="Rectangle 15"/>
            <p:cNvSpPr>
              <a:spLocks noChangeArrowheads="1"/>
            </p:cNvSpPr>
            <p:nvPr/>
          </p:nvSpPr>
          <p:spPr bwMode="auto">
            <a:xfrm>
              <a:off x="2440" y="2463"/>
              <a:ext cx="1162" cy="14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rgbClr val="FFFF66"/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317456" name="Rectangle 16"/>
            <p:cNvSpPr>
              <a:spLocks noChangeArrowheads="1"/>
            </p:cNvSpPr>
            <p:nvPr/>
          </p:nvSpPr>
          <p:spPr bwMode="auto">
            <a:xfrm>
              <a:off x="2968" y="1915"/>
              <a:ext cx="98" cy="54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rgbClr val="FFFF66"/>
                </a:gs>
                <a:gs pos="100000">
                  <a:schemeClr val="folHlink"/>
                </a:gs>
              </a:gsLst>
              <a:lin ang="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48143" name="Line 18"/>
            <p:cNvSpPr>
              <a:spLocks noChangeShapeType="1"/>
            </p:cNvSpPr>
            <p:nvPr/>
          </p:nvSpPr>
          <p:spPr bwMode="auto">
            <a:xfrm>
              <a:off x="2002" y="2828"/>
              <a:ext cx="844" cy="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9"/>
            <p:cNvSpPr>
              <a:spLocks noChangeShapeType="1"/>
            </p:cNvSpPr>
            <p:nvPr/>
          </p:nvSpPr>
          <p:spPr bwMode="auto">
            <a:xfrm flipH="1" flipV="1">
              <a:off x="3632" y="3208"/>
              <a:ext cx="570" cy="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20"/>
            <p:cNvSpPr>
              <a:spLocks noChangeShapeType="1"/>
            </p:cNvSpPr>
            <p:nvPr/>
          </p:nvSpPr>
          <p:spPr bwMode="auto">
            <a:xfrm>
              <a:off x="2002" y="2076"/>
              <a:ext cx="1011" cy="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21"/>
            <p:cNvSpPr>
              <a:spLocks noChangeShapeType="1"/>
            </p:cNvSpPr>
            <p:nvPr/>
          </p:nvSpPr>
          <p:spPr bwMode="auto">
            <a:xfrm>
              <a:off x="2002" y="3075"/>
              <a:ext cx="700" cy="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26"/>
            <p:cNvSpPr>
              <a:spLocks noChangeShapeType="1"/>
            </p:cNvSpPr>
            <p:nvPr/>
          </p:nvSpPr>
          <p:spPr bwMode="auto">
            <a:xfrm flipV="1">
              <a:off x="3368" y="2638"/>
              <a:ext cx="365" cy="4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8"/>
            <p:cNvSpPr txBox="1">
              <a:spLocks noChangeArrowheads="1"/>
            </p:cNvSpPr>
            <p:nvPr/>
          </p:nvSpPr>
          <p:spPr bwMode="auto">
            <a:xfrm>
              <a:off x="3132" y="2772"/>
              <a:ext cx="202" cy="2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49" name="Text Box 29"/>
            <p:cNvSpPr txBox="1">
              <a:spLocks noChangeArrowheads="1"/>
            </p:cNvSpPr>
            <p:nvPr/>
          </p:nvSpPr>
          <p:spPr bwMode="auto">
            <a:xfrm>
              <a:off x="3754" y="1795"/>
              <a:ext cx="44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000" b="1" baseline="-25000">
                  <a:latin typeface="Times New Roman" pitchFamily="18" charset="0"/>
                </a:rPr>
                <a:t>adv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48150" name="Text Box 30"/>
            <p:cNvSpPr txBox="1">
              <a:spLocks noChangeArrowheads="1"/>
            </p:cNvSpPr>
            <p:nvPr/>
          </p:nvSpPr>
          <p:spPr bwMode="auto">
            <a:xfrm>
              <a:off x="4150" y="1792"/>
              <a:ext cx="58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2000" b="1" baseline="-25000">
                  <a:latin typeface="Times New Roman" pitchFamily="18" charset="0"/>
                </a:rPr>
                <a:t>rec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317471" name="AutoShape 31"/>
            <p:cNvSpPr>
              <a:spLocks noChangeArrowheads="1"/>
            </p:cNvSpPr>
            <p:nvPr/>
          </p:nvSpPr>
          <p:spPr bwMode="auto">
            <a:xfrm>
              <a:off x="4179" y="2118"/>
              <a:ext cx="135" cy="372"/>
            </a:xfrm>
            <a:prstGeom prst="upArrow">
              <a:avLst>
                <a:gd name="adj1" fmla="val 50000"/>
                <a:gd name="adj2" fmla="val 68889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317472" name="AutoShape 32"/>
            <p:cNvSpPr>
              <a:spLocks noChangeArrowheads="1"/>
            </p:cNvSpPr>
            <p:nvPr/>
          </p:nvSpPr>
          <p:spPr bwMode="auto">
            <a:xfrm flipV="1">
              <a:off x="3902" y="2127"/>
              <a:ext cx="135" cy="371"/>
            </a:xfrm>
            <a:prstGeom prst="upArrow">
              <a:avLst>
                <a:gd name="adj1" fmla="val 50000"/>
                <a:gd name="adj2" fmla="val 68704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48153" name="Line 34"/>
            <p:cNvSpPr>
              <a:spLocks noChangeShapeType="1"/>
            </p:cNvSpPr>
            <p:nvPr/>
          </p:nvSpPr>
          <p:spPr bwMode="auto">
            <a:xfrm>
              <a:off x="2448" y="2582"/>
              <a:ext cx="11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4" name="Line 17"/>
            <p:cNvSpPr>
              <a:spLocks noChangeShapeType="1"/>
            </p:cNvSpPr>
            <p:nvPr/>
          </p:nvSpPr>
          <p:spPr bwMode="auto">
            <a:xfrm>
              <a:off x="2059" y="2341"/>
              <a:ext cx="603" cy="2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Arc 27"/>
            <p:cNvSpPr>
              <a:spLocks/>
            </p:cNvSpPr>
            <p:nvPr/>
          </p:nvSpPr>
          <p:spPr bwMode="auto">
            <a:xfrm flipH="1">
              <a:off x="3294" y="2955"/>
              <a:ext cx="150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2" name="Text Box 37"/>
          <p:cNvSpPr txBox="1">
            <a:spLocks noChangeArrowheads="1"/>
          </p:cNvSpPr>
          <p:nvPr/>
        </p:nvSpPr>
        <p:spPr bwMode="auto">
          <a:xfrm>
            <a:off x="1219200" y="56261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de-DE" sz="2000"/>
              <a:t>Bormashenko, E.; Bormashenko, Y.; Whyman, G.; Pogreb, R.; Musin, A.; Jager, R.; Barkay, Z. </a:t>
            </a:r>
            <a:r>
              <a:rPr lang="de-DE" sz="2000" b="1" i="1"/>
              <a:t>Langmuir</a:t>
            </a:r>
            <a:r>
              <a:rPr lang="de-DE" sz="2000"/>
              <a:t>; 2008; </a:t>
            </a:r>
            <a:r>
              <a:rPr lang="de-DE" sz="2000" b="1"/>
              <a:t>24,</a:t>
            </a:r>
            <a:r>
              <a:rPr lang="de-DE" sz="2000"/>
              <a:t> 4020-4025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304800"/>
            <a:ext cx="8945562" cy="1431925"/>
          </a:xfrm>
        </p:spPr>
        <p:txBody>
          <a:bodyPr/>
          <a:lstStyle/>
          <a:p>
            <a:pPr algn="ctr" rtl="0" eaLnBrk="1" hangingPunct="1">
              <a:defRPr/>
            </a:pPr>
            <a:r>
              <a:rPr lang="en-US" sz="3600" b="0" smtClean="0">
                <a:solidFill>
                  <a:schemeClr val="tx1"/>
                </a:solidFill>
              </a:rPr>
              <a:t>The New Technique for CAH Measurement</a:t>
            </a:r>
          </a:p>
        </p:txBody>
      </p:sp>
      <p:grpSp>
        <p:nvGrpSpPr>
          <p:cNvPr id="49155" name="Group 60"/>
          <p:cNvGrpSpPr>
            <a:grpSpLocks/>
          </p:cNvGrpSpPr>
          <p:nvPr/>
        </p:nvGrpSpPr>
        <p:grpSpPr bwMode="auto">
          <a:xfrm>
            <a:off x="1008063" y="2081213"/>
            <a:ext cx="7085012" cy="3775075"/>
            <a:chOff x="635" y="1311"/>
            <a:chExt cx="4463" cy="2378"/>
          </a:xfrm>
        </p:grpSpPr>
        <p:sp>
          <p:nvSpPr>
            <p:cNvPr id="49156" name="Text Box 5"/>
            <p:cNvSpPr txBox="1">
              <a:spLocks noChangeArrowheads="1"/>
            </p:cNvSpPr>
            <p:nvPr/>
          </p:nvSpPr>
          <p:spPr bwMode="auto">
            <a:xfrm>
              <a:off x="1532" y="2075"/>
              <a:ext cx="9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>
                  <a:latin typeface="Times New Roman" pitchFamily="18" charset="0"/>
                </a:rPr>
                <a:t>Polymer film</a:t>
              </a:r>
            </a:p>
          </p:txBody>
        </p:sp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2891" y="3427"/>
              <a:ext cx="106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Times New Roman" pitchFamily="18" charset="0"/>
                </a:rPr>
                <a:t>Water droplet</a:t>
              </a:r>
            </a:p>
          </p:txBody>
        </p:sp>
        <p:sp>
          <p:nvSpPr>
            <p:cNvPr id="49158" name="Text Box 7"/>
            <p:cNvSpPr txBox="1">
              <a:spLocks noChangeArrowheads="1"/>
            </p:cNvSpPr>
            <p:nvPr/>
          </p:nvSpPr>
          <p:spPr bwMode="auto">
            <a:xfrm>
              <a:off x="3688" y="2084"/>
              <a:ext cx="106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>
                  <a:latin typeface="Times New Roman" pitchFamily="18" charset="0"/>
                </a:rPr>
                <a:t>Teflon plate</a:t>
              </a:r>
            </a:p>
          </p:txBody>
        </p:sp>
        <p:sp>
          <p:nvSpPr>
            <p:cNvPr id="49159" name="Text Box 8"/>
            <p:cNvSpPr txBox="1">
              <a:spLocks noChangeArrowheads="1"/>
            </p:cNvSpPr>
            <p:nvPr/>
          </p:nvSpPr>
          <p:spPr bwMode="auto">
            <a:xfrm>
              <a:off x="1269" y="1697"/>
              <a:ext cx="185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>
                  <a:latin typeface="Times New Roman" pitchFamily="18" charset="0"/>
                </a:rPr>
                <a:t>Precise micrometrical stage</a:t>
              </a:r>
            </a:p>
          </p:txBody>
        </p:sp>
        <p:sp>
          <p:nvSpPr>
            <p:cNvPr id="49160" name="Line 10"/>
            <p:cNvSpPr>
              <a:spLocks noChangeShapeType="1"/>
            </p:cNvSpPr>
            <p:nvPr/>
          </p:nvSpPr>
          <p:spPr bwMode="auto">
            <a:xfrm flipH="1">
              <a:off x="3479" y="2311"/>
              <a:ext cx="299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11"/>
            <p:cNvSpPr>
              <a:spLocks noChangeShapeType="1"/>
            </p:cNvSpPr>
            <p:nvPr/>
          </p:nvSpPr>
          <p:spPr bwMode="auto">
            <a:xfrm>
              <a:off x="2824" y="1923"/>
              <a:ext cx="323" cy="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2" name="Group 13"/>
            <p:cNvGrpSpPr>
              <a:grpSpLocks/>
            </p:cNvGrpSpPr>
            <p:nvPr/>
          </p:nvGrpSpPr>
          <p:grpSpPr bwMode="auto">
            <a:xfrm>
              <a:off x="2753" y="2346"/>
              <a:ext cx="907" cy="746"/>
              <a:chOff x="4503" y="6472"/>
              <a:chExt cx="3051" cy="2626"/>
            </a:xfrm>
          </p:grpSpPr>
          <p:sp>
            <p:nvSpPr>
              <p:cNvPr id="49186" name="Oval 14" descr="קונפטי קטן"/>
              <p:cNvSpPr>
                <a:spLocks noChangeArrowheads="1"/>
              </p:cNvSpPr>
              <p:nvPr/>
            </p:nvSpPr>
            <p:spPr bwMode="auto">
              <a:xfrm>
                <a:off x="4860" y="7836"/>
                <a:ext cx="1921" cy="1155"/>
              </a:xfrm>
              <a:prstGeom prst="ellipse">
                <a:avLst/>
              </a:prstGeom>
              <a:pattFill prst="smConfetti">
                <a:fgClr>
                  <a:srgbClr val="000000"/>
                </a:fgClr>
                <a:bgClr>
                  <a:srgbClr val="FFFFFF"/>
                </a:bgClr>
              </a:patt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9187" name="Rectangle 15" descr="קו אנכי בהיר"/>
              <p:cNvSpPr>
                <a:spLocks noChangeArrowheads="1"/>
              </p:cNvSpPr>
              <p:nvPr/>
            </p:nvSpPr>
            <p:spPr bwMode="auto">
              <a:xfrm>
                <a:off x="4537" y="8680"/>
                <a:ext cx="2669" cy="187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9188" name="Rectangle 16"/>
              <p:cNvSpPr>
                <a:spLocks noChangeArrowheads="1"/>
              </p:cNvSpPr>
              <p:nvPr/>
            </p:nvSpPr>
            <p:spPr bwMode="auto">
              <a:xfrm>
                <a:off x="4503" y="7549"/>
                <a:ext cx="2636" cy="288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9189" name="Rectangle 17"/>
              <p:cNvSpPr>
                <a:spLocks noChangeArrowheads="1"/>
              </p:cNvSpPr>
              <p:nvPr/>
            </p:nvSpPr>
            <p:spPr bwMode="auto">
              <a:xfrm>
                <a:off x="5702" y="6472"/>
                <a:ext cx="221" cy="1088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49190" name="Group 18"/>
              <p:cNvGrpSpPr>
                <a:grpSpLocks/>
              </p:cNvGrpSpPr>
              <p:nvPr/>
            </p:nvGrpSpPr>
            <p:grpSpPr bwMode="auto">
              <a:xfrm>
                <a:off x="5711" y="6557"/>
                <a:ext cx="204" cy="884"/>
                <a:chOff x="5761" y="2290"/>
                <a:chExt cx="204" cy="884"/>
              </a:xfrm>
            </p:grpSpPr>
            <p:sp>
              <p:nvSpPr>
                <p:cNvPr id="49194" name="AutoShape 19"/>
                <p:cNvSpPr>
                  <a:spLocks noChangeArrowheads="1"/>
                </p:cNvSpPr>
                <p:nvPr/>
              </p:nvSpPr>
              <p:spPr bwMode="auto">
                <a:xfrm rot="-5400000">
                  <a:off x="5752" y="2962"/>
                  <a:ext cx="221" cy="204"/>
                </a:xfrm>
                <a:prstGeom prst="flowChartOnlineStorage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9195" name="AutoShape 20"/>
                <p:cNvSpPr>
                  <a:spLocks noChangeArrowheads="1"/>
                </p:cNvSpPr>
                <p:nvPr/>
              </p:nvSpPr>
              <p:spPr bwMode="auto">
                <a:xfrm rot="-5400000">
                  <a:off x="5752" y="2299"/>
                  <a:ext cx="221" cy="204"/>
                </a:xfrm>
                <a:prstGeom prst="flowChartOnlineStorage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9196" name="AutoShape 21"/>
                <p:cNvSpPr>
                  <a:spLocks noChangeArrowheads="1"/>
                </p:cNvSpPr>
                <p:nvPr/>
              </p:nvSpPr>
              <p:spPr bwMode="auto">
                <a:xfrm rot="-5400000">
                  <a:off x="5752" y="2630"/>
                  <a:ext cx="221" cy="204"/>
                </a:xfrm>
                <a:prstGeom prst="flowChartOnlineStorage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9191" name="Line 22"/>
              <p:cNvSpPr>
                <a:spLocks noChangeShapeType="1"/>
              </p:cNvSpPr>
              <p:nvPr/>
            </p:nvSpPr>
            <p:spPr bwMode="auto">
              <a:xfrm flipV="1">
                <a:off x="6727" y="7815"/>
                <a:ext cx="827" cy="8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2" name="Arc 23"/>
              <p:cNvSpPr>
                <a:spLocks/>
              </p:cNvSpPr>
              <p:nvPr/>
            </p:nvSpPr>
            <p:spPr bwMode="auto">
              <a:xfrm flipH="1">
                <a:off x="6471" y="8490"/>
                <a:ext cx="340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3" name="Rectangle 24"/>
              <p:cNvSpPr>
                <a:spLocks noChangeArrowheads="1"/>
              </p:cNvSpPr>
              <p:nvPr/>
            </p:nvSpPr>
            <p:spPr bwMode="auto">
              <a:xfrm>
                <a:off x="4529" y="8884"/>
                <a:ext cx="2686" cy="214"/>
              </a:xfrm>
              <a:prstGeom prst="rect">
                <a:avLst/>
              </a:prstGeom>
              <a:solidFill>
                <a:srgbClr val="0000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318489" name="Rectangle 25"/>
            <p:cNvSpPr>
              <a:spLocks noChangeArrowheads="1"/>
            </p:cNvSpPr>
            <p:nvPr/>
          </p:nvSpPr>
          <p:spPr bwMode="auto">
            <a:xfrm>
              <a:off x="635" y="2742"/>
              <a:ext cx="818" cy="26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49164" name="Line 26"/>
            <p:cNvSpPr>
              <a:spLocks noChangeShapeType="1"/>
            </p:cNvSpPr>
            <p:nvPr/>
          </p:nvSpPr>
          <p:spPr bwMode="auto">
            <a:xfrm>
              <a:off x="1816" y="2878"/>
              <a:ext cx="67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Line 27"/>
            <p:cNvSpPr>
              <a:spLocks noChangeShapeType="1"/>
            </p:cNvSpPr>
            <p:nvPr/>
          </p:nvSpPr>
          <p:spPr bwMode="auto">
            <a:xfrm>
              <a:off x="1817" y="2777"/>
              <a:ext cx="6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28"/>
            <p:cNvSpPr>
              <a:spLocks noChangeShapeType="1"/>
            </p:cNvSpPr>
            <p:nvPr/>
          </p:nvSpPr>
          <p:spPr bwMode="auto">
            <a:xfrm>
              <a:off x="1807" y="2968"/>
              <a:ext cx="6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29"/>
            <p:cNvSpPr>
              <a:spLocks noChangeShapeType="1"/>
            </p:cNvSpPr>
            <p:nvPr/>
          </p:nvSpPr>
          <p:spPr bwMode="auto">
            <a:xfrm>
              <a:off x="4192" y="2658"/>
              <a:ext cx="6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30"/>
            <p:cNvSpPr>
              <a:spLocks noChangeShapeType="1"/>
            </p:cNvSpPr>
            <p:nvPr/>
          </p:nvSpPr>
          <p:spPr bwMode="auto">
            <a:xfrm>
              <a:off x="4192" y="2893"/>
              <a:ext cx="6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31"/>
            <p:cNvSpPr>
              <a:spLocks noChangeShapeType="1"/>
            </p:cNvSpPr>
            <p:nvPr/>
          </p:nvSpPr>
          <p:spPr bwMode="auto">
            <a:xfrm>
              <a:off x="4179" y="3125"/>
              <a:ext cx="6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Rectangle 32"/>
            <p:cNvSpPr>
              <a:spLocks noChangeArrowheads="1"/>
            </p:cNvSpPr>
            <p:nvPr/>
          </p:nvSpPr>
          <p:spPr bwMode="auto">
            <a:xfrm>
              <a:off x="4968" y="2440"/>
              <a:ext cx="130" cy="89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9171" name="Line 33"/>
            <p:cNvSpPr>
              <a:spLocks noChangeShapeType="1"/>
            </p:cNvSpPr>
            <p:nvPr/>
          </p:nvSpPr>
          <p:spPr bwMode="auto">
            <a:xfrm flipV="1">
              <a:off x="3686" y="2638"/>
              <a:ext cx="266" cy="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34"/>
            <p:cNvSpPr>
              <a:spLocks noChangeShapeType="1"/>
            </p:cNvSpPr>
            <p:nvPr/>
          </p:nvSpPr>
          <p:spPr bwMode="auto">
            <a:xfrm>
              <a:off x="3706" y="2987"/>
              <a:ext cx="207" cy="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35"/>
            <p:cNvSpPr>
              <a:spLocks noChangeShapeType="1"/>
            </p:cNvSpPr>
            <p:nvPr/>
          </p:nvSpPr>
          <p:spPr bwMode="auto">
            <a:xfrm>
              <a:off x="3706" y="2883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Line 42"/>
            <p:cNvSpPr>
              <a:spLocks noChangeShapeType="1"/>
            </p:cNvSpPr>
            <p:nvPr/>
          </p:nvSpPr>
          <p:spPr bwMode="auto">
            <a:xfrm>
              <a:off x="1473" y="2878"/>
              <a:ext cx="1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Text Box 49"/>
            <p:cNvSpPr txBox="1">
              <a:spLocks noChangeArrowheads="1"/>
            </p:cNvSpPr>
            <p:nvPr/>
          </p:nvSpPr>
          <p:spPr bwMode="auto">
            <a:xfrm>
              <a:off x="3027" y="2766"/>
              <a:ext cx="38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9176" name="Text Box 51"/>
            <p:cNvSpPr txBox="1">
              <a:spLocks noChangeArrowheads="1"/>
            </p:cNvSpPr>
            <p:nvPr/>
          </p:nvSpPr>
          <p:spPr bwMode="auto">
            <a:xfrm>
              <a:off x="2820" y="1311"/>
              <a:ext cx="75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i="1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baseline="-25000">
                  <a:latin typeface="Times New Roman" pitchFamily="18" charset="0"/>
                </a:rPr>
                <a:t>adv</a:t>
              </a:r>
              <a:r>
                <a:rPr lang="en-US" i="1">
                  <a:latin typeface="Times New Roman" pitchFamily="18" charset="0"/>
                </a:rPr>
                <a:t>  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baseline="-25000">
                  <a:latin typeface="Times New Roman" pitchFamily="18" charset="0"/>
                </a:rPr>
                <a:t>rec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18516" name="AutoShape 52"/>
            <p:cNvSpPr>
              <a:spLocks noChangeArrowheads="1"/>
            </p:cNvSpPr>
            <p:nvPr/>
          </p:nvSpPr>
          <p:spPr bwMode="auto">
            <a:xfrm flipV="1">
              <a:off x="3050" y="1589"/>
              <a:ext cx="100" cy="410"/>
            </a:xfrm>
            <a:prstGeom prst="upArrow">
              <a:avLst>
                <a:gd name="adj1" fmla="val 50000"/>
                <a:gd name="adj2" fmla="val 1025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318517" name="AutoShape 53"/>
            <p:cNvSpPr>
              <a:spLocks noChangeArrowheads="1"/>
            </p:cNvSpPr>
            <p:nvPr/>
          </p:nvSpPr>
          <p:spPr bwMode="auto">
            <a:xfrm>
              <a:off x="3256" y="1567"/>
              <a:ext cx="99" cy="410"/>
            </a:xfrm>
            <a:prstGeom prst="upArrow">
              <a:avLst>
                <a:gd name="adj1" fmla="val 50000"/>
                <a:gd name="adj2" fmla="val 103535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49179" name="Text Box 54"/>
            <p:cNvSpPr txBox="1">
              <a:spLocks noChangeArrowheads="1"/>
            </p:cNvSpPr>
            <p:nvPr/>
          </p:nvSpPr>
          <p:spPr bwMode="auto">
            <a:xfrm>
              <a:off x="776" y="2419"/>
              <a:ext cx="62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>
                  <a:latin typeface="Times New Roman" pitchFamily="18" charset="0"/>
                </a:rPr>
                <a:t>Laser</a:t>
              </a:r>
            </a:p>
          </p:txBody>
        </p:sp>
        <p:sp>
          <p:nvSpPr>
            <p:cNvPr id="49180" name="Line 55"/>
            <p:cNvSpPr>
              <a:spLocks noChangeShapeType="1"/>
            </p:cNvSpPr>
            <p:nvPr/>
          </p:nvSpPr>
          <p:spPr bwMode="auto">
            <a:xfrm>
              <a:off x="2299" y="2274"/>
              <a:ext cx="529" cy="7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56"/>
            <p:cNvSpPr>
              <a:spLocks noChangeShapeType="1"/>
            </p:cNvSpPr>
            <p:nvPr/>
          </p:nvSpPr>
          <p:spPr bwMode="auto">
            <a:xfrm flipH="1" flipV="1">
              <a:off x="3122" y="2840"/>
              <a:ext cx="242" cy="6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Text Box 57"/>
            <p:cNvSpPr txBox="1">
              <a:spLocks noChangeArrowheads="1"/>
            </p:cNvSpPr>
            <p:nvPr/>
          </p:nvSpPr>
          <p:spPr bwMode="auto">
            <a:xfrm>
              <a:off x="4341" y="3436"/>
              <a:ext cx="62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>
                  <a:latin typeface="Times New Roman" pitchFamily="18" charset="0"/>
                </a:rPr>
                <a:t>Screen</a:t>
              </a:r>
            </a:p>
          </p:txBody>
        </p:sp>
        <p:sp>
          <p:nvSpPr>
            <p:cNvPr id="49183" name="Rectangle 58"/>
            <p:cNvSpPr>
              <a:spLocks noChangeArrowheads="1"/>
            </p:cNvSpPr>
            <p:nvPr/>
          </p:nvSpPr>
          <p:spPr bwMode="auto">
            <a:xfrm>
              <a:off x="1622" y="2587"/>
              <a:ext cx="96" cy="60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84" name="Rectangle 59"/>
            <p:cNvSpPr>
              <a:spLocks noChangeArrowheads="1"/>
            </p:cNvSpPr>
            <p:nvPr/>
          </p:nvSpPr>
          <p:spPr bwMode="auto">
            <a:xfrm>
              <a:off x="4015" y="2589"/>
              <a:ext cx="96" cy="60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9185" name="Line 9"/>
            <p:cNvSpPr>
              <a:spLocks noChangeShapeType="1"/>
            </p:cNvSpPr>
            <p:nvPr/>
          </p:nvSpPr>
          <p:spPr bwMode="auto">
            <a:xfrm flipV="1">
              <a:off x="4793" y="3248"/>
              <a:ext cx="236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5750" y="5867400"/>
            <a:ext cx="885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dirty="0" smtClean="0">
                <a:solidFill>
                  <a:srgbClr val="FFFF00"/>
                </a:solidFill>
              </a:rPr>
              <a:t>Bormashenko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., et al., </a:t>
            </a:r>
            <a:r>
              <a:rPr lang="en-US" dirty="0">
                <a:solidFill>
                  <a:srgbClr val="FFFF00"/>
                </a:solidFill>
              </a:rPr>
              <a:t>Contact angle hysteresis on polymer substrates established with various experimental techniques, its interpretation, and quantitative characterization, Langmuir, 2008, 24, 4020-4025.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4000" b="0" smtClean="0">
                <a:solidFill>
                  <a:schemeClr val="tx1"/>
                </a:solidFill>
              </a:rPr>
              <a:t>Results of CAH Measurements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179" name="Text Box 193"/>
          <p:cNvSpPr txBox="1">
            <a:spLocks noChangeArrowheads="1"/>
          </p:cNvSpPr>
          <p:nvPr/>
        </p:nvSpPr>
        <p:spPr bwMode="auto">
          <a:xfrm>
            <a:off x="874713" y="2111375"/>
            <a:ext cx="77406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Advancing angle: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excellent agreement of advancing angles measured  with the needle-syringe method and pressing  the drop for PE, PET and PSU substrates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satisfactory agreement for poled and non-poled PVDF and PP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Max. discrepancy for PP - 8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  <p:pic>
        <p:nvPicPr>
          <p:cNvPr id="50180" name="Picture 194" descr="images[7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6163" y="5735638"/>
            <a:ext cx="1470025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Results of CAH </a:t>
            </a:r>
            <a:r>
              <a:rPr lang="en-US" sz="4000" b="0" dirty="0" smtClean="0">
                <a:solidFill>
                  <a:schemeClr val="tx1"/>
                </a:solidFill>
              </a:rPr>
              <a:t>Measurements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14363" y="2200275"/>
            <a:ext cx="76517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Receding angle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High discrepancy for all polymer substrates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as high as 24º for PE substrates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Neumann and Chibowski: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Receding contact angles on a dry surface are experimentally conceptually inaccessible</a:t>
            </a: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1204" name="Picture 5" descr="Photo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6063" y="5854700"/>
            <a:ext cx="1192212" cy="931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3600" b="0" smtClean="0"/>
              <a:t>Factors exerting an influence on the contact angle hysteresis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731838" y="2468563"/>
            <a:ext cx="78184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Chemical and physical heterogeneities of the surface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Roughness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Deformation of the Surface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Precursor film surrounding the drop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ounded Rectangle 75"/>
          <p:cNvSpPr>
            <a:spLocks noChangeArrowheads="1"/>
          </p:cNvSpPr>
          <p:nvPr/>
        </p:nvSpPr>
        <p:spPr bwMode="auto">
          <a:xfrm>
            <a:off x="2514600" y="2338388"/>
            <a:ext cx="5410200" cy="35480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Deformation of the Surface</a:t>
            </a:r>
            <a:endParaRPr lang="he-IL" sz="3600" dirty="0">
              <a:solidFill>
                <a:srgbClr val="FFFF00"/>
              </a:solidFill>
            </a:endParaRPr>
          </a:p>
        </p:txBody>
      </p:sp>
      <p:sp>
        <p:nvSpPr>
          <p:cNvPr id="5325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3253" name="Rectangle 36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3254" name="Rectangle 38"/>
          <p:cNvSpPr>
            <a:spLocks noChangeArrowheads="1"/>
          </p:cNvSpPr>
          <p:nvPr/>
        </p:nvSpPr>
        <p:spPr bwMode="auto">
          <a:xfrm>
            <a:off x="0" y="209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graphicFrame>
        <p:nvGraphicFramePr>
          <p:cNvPr id="53255" name="Object 38"/>
          <p:cNvGraphicFramePr>
            <a:graphicFrameLocks noChangeAspect="1"/>
          </p:cNvGraphicFramePr>
          <p:nvPr/>
        </p:nvGraphicFramePr>
        <p:xfrm>
          <a:off x="3500438" y="2606675"/>
          <a:ext cx="15097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0" name="Формула" r:id="rId3" imgW="444500" imgH="203200" progId="Equation.3">
                  <p:embed/>
                </p:oleObj>
              </mc:Choice>
              <mc:Fallback>
                <p:oleObj name="Формула" r:id="rId3" imgW="444500" imgH="2032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606675"/>
                        <a:ext cx="15097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39"/>
          <p:cNvGraphicFramePr>
            <a:graphicFrameLocks noChangeAspect="1"/>
          </p:cNvGraphicFramePr>
          <p:nvPr/>
        </p:nvGraphicFramePr>
        <p:xfrm>
          <a:off x="6078538" y="2671763"/>
          <a:ext cx="144621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" name="Формула" r:id="rId5" imgW="457002" imgH="203112" progId="Equation.3">
                  <p:embed/>
                </p:oleObj>
              </mc:Choice>
              <mc:Fallback>
                <p:oleObj name="Формула" r:id="rId5" imgW="457002" imgH="203112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2671763"/>
                        <a:ext cx="144621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7" name="Group 45"/>
          <p:cNvGrpSpPr>
            <a:grpSpLocks/>
          </p:cNvGrpSpPr>
          <p:nvPr/>
        </p:nvGrpSpPr>
        <p:grpSpPr bwMode="auto">
          <a:xfrm>
            <a:off x="3500438" y="2719388"/>
            <a:ext cx="3440112" cy="2840037"/>
            <a:chOff x="4277" y="4930"/>
            <a:chExt cx="4020" cy="3708"/>
          </a:xfrm>
        </p:grpSpPr>
        <p:sp>
          <p:nvSpPr>
            <p:cNvPr id="53261" name="Freeform 8"/>
            <p:cNvSpPr>
              <a:spLocks/>
            </p:cNvSpPr>
            <p:nvPr/>
          </p:nvSpPr>
          <p:spPr bwMode="auto">
            <a:xfrm>
              <a:off x="4277" y="6226"/>
              <a:ext cx="3912" cy="1058"/>
            </a:xfrm>
            <a:custGeom>
              <a:avLst/>
              <a:gdLst>
                <a:gd name="T0" fmla="*/ 0 w 3912"/>
                <a:gd name="T1" fmla="*/ 1040 h 1058"/>
                <a:gd name="T2" fmla="*/ 12 w 3912"/>
                <a:gd name="T3" fmla="*/ 944 h 1058"/>
                <a:gd name="T4" fmla="*/ 374 w 3912"/>
                <a:gd name="T5" fmla="*/ 938 h 1058"/>
                <a:gd name="T6" fmla="*/ 650 w 3912"/>
                <a:gd name="T7" fmla="*/ 914 h 1058"/>
                <a:gd name="T8" fmla="*/ 910 w 3912"/>
                <a:gd name="T9" fmla="*/ 861 h 1058"/>
                <a:gd name="T10" fmla="*/ 1254 w 3912"/>
                <a:gd name="T11" fmla="*/ 740 h 1058"/>
                <a:gd name="T12" fmla="*/ 1567 w 3912"/>
                <a:gd name="T13" fmla="*/ 564 h 1058"/>
                <a:gd name="T14" fmla="*/ 1786 w 3912"/>
                <a:gd name="T15" fmla="*/ 376 h 1058"/>
                <a:gd name="T16" fmla="*/ 1870 w 3912"/>
                <a:gd name="T17" fmla="*/ 240 h 1058"/>
                <a:gd name="T18" fmla="*/ 1920 w 3912"/>
                <a:gd name="T19" fmla="*/ 158 h 1058"/>
                <a:gd name="T20" fmla="*/ 1970 w 3912"/>
                <a:gd name="T21" fmla="*/ 0 h 1058"/>
                <a:gd name="T22" fmla="*/ 1975 w 3912"/>
                <a:gd name="T23" fmla="*/ 36 h 1058"/>
                <a:gd name="T24" fmla="*/ 2011 w 3912"/>
                <a:gd name="T25" fmla="*/ 136 h 1058"/>
                <a:gd name="T26" fmla="*/ 2052 w 3912"/>
                <a:gd name="T27" fmla="*/ 216 h 1058"/>
                <a:gd name="T28" fmla="*/ 2107 w 3912"/>
                <a:gd name="T29" fmla="*/ 302 h 1058"/>
                <a:gd name="T30" fmla="*/ 2184 w 3912"/>
                <a:gd name="T31" fmla="*/ 386 h 1058"/>
                <a:gd name="T32" fmla="*/ 2266 w 3912"/>
                <a:gd name="T33" fmla="*/ 470 h 1058"/>
                <a:gd name="T34" fmla="*/ 2436 w 3912"/>
                <a:gd name="T35" fmla="*/ 596 h 1058"/>
                <a:gd name="T36" fmla="*/ 2614 w 3912"/>
                <a:gd name="T37" fmla="*/ 700 h 1058"/>
                <a:gd name="T38" fmla="*/ 2784 w 3912"/>
                <a:gd name="T39" fmla="*/ 777 h 1058"/>
                <a:gd name="T40" fmla="*/ 3118 w 3912"/>
                <a:gd name="T41" fmla="*/ 880 h 1058"/>
                <a:gd name="T42" fmla="*/ 3518 w 3912"/>
                <a:gd name="T43" fmla="*/ 931 h 1058"/>
                <a:gd name="T44" fmla="*/ 3906 w 3912"/>
                <a:gd name="T45" fmla="*/ 938 h 1058"/>
                <a:gd name="T46" fmla="*/ 3912 w 3912"/>
                <a:gd name="T47" fmla="*/ 1058 h 1058"/>
                <a:gd name="T48" fmla="*/ 0 w 3912"/>
                <a:gd name="T49" fmla="*/ 1040 h 10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12" h="1058">
                  <a:moveTo>
                    <a:pt x="0" y="1040"/>
                  </a:moveTo>
                  <a:cubicBezTo>
                    <a:pt x="0" y="946"/>
                    <a:pt x="12" y="1038"/>
                    <a:pt x="12" y="944"/>
                  </a:cubicBezTo>
                  <a:lnTo>
                    <a:pt x="374" y="938"/>
                  </a:lnTo>
                  <a:lnTo>
                    <a:pt x="650" y="914"/>
                  </a:lnTo>
                  <a:lnTo>
                    <a:pt x="910" y="861"/>
                  </a:lnTo>
                  <a:lnTo>
                    <a:pt x="1254" y="740"/>
                  </a:lnTo>
                  <a:lnTo>
                    <a:pt x="1567" y="564"/>
                  </a:lnTo>
                  <a:lnTo>
                    <a:pt x="1786" y="376"/>
                  </a:lnTo>
                  <a:lnTo>
                    <a:pt x="1870" y="240"/>
                  </a:lnTo>
                  <a:lnTo>
                    <a:pt x="1920" y="158"/>
                  </a:lnTo>
                  <a:lnTo>
                    <a:pt x="1970" y="0"/>
                  </a:lnTo>
                  <a:lnTo>
                    <a:pt x="1975" y="36"/>
                  </a:lnTo>
                  <a:lnTo>
                    <a:pt x="2011" y="136"/>
                  </a:lnTo>
                  <a:lnTo>
                    <a:pt x="2052" y="216"/>
                  </a:lnTo>
                  <a:lnTo>
                    <a:pt x="2107" y="302"/>
                  </a:lnTo>
                  <a:lnTo>
                    <a:pt x="2184" y="386"/>
                  </a:lnTo>
                  <a:lnTo>
                    <a:pt x="2266" y="470"/>
                  </a:lnTo>
                  <a:lnTo>
                    <a:pt x="2436" y="596"/>
                  </a:lnTo>
                  <a:lnTo>
                    <a:pt x="2614" y="700"/>
                  </a:lnTo>
                  <a:lnTo>
                    <a:pt x="2784" y="777"/>
                  </a:lnTo>
                  <a:lnTo>
                    <a:pt x="3118" y="880"/>
                  </a:lnTo>
                  <a:lnTo>
                    <a:pt x="3518" y="931"/>
                  </a:lnTo>
                  <a:lnTo>
                    <a:pt x="3906" y="938"/>
                  </a:lnTo>
                  <a:lnTo>
                    <a:pt x="3912" y="1058"/>
                  </a:lnTo>
                  <a:lnTo>
                    <a:pt x="0" y="1040"/>
                  </a:lnTo>
                  <a:close/>
                </a:path>
              </a:pathLst>
            </a:custGeom>
            <a:pattFill prst="pct10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Rectangle 9"/>
            <p:cNvSpPr>
              <a:spLocks noChangeArrowheads="1"/>
            </p:cNvSpPr>
            <p:nvPr/>
          </p:nvSpPr>
          <p:spPr bwMode="auto">
            <a:xfrm>
              <a:off x="6101" y="6285"/>
              <a:ext cx="136" cy="1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3263" name="Line 12"/>
            <p:cNvSpPr>
              <a:spLocks noChangeShapeType="1"/>
            </p:cNvSpPr>
            <p:nvPr/>
          </p:nvSpPr>
          <p:spPr bwMode="auto">
            <a:xfrm flipV="1">
              <a:off x="5381" y="701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4"/>
            <p:cNvSpPr>
              <a:spLocks/>
            </p:cNvSpPr>
            <p:nvPr/>
          </p:nvSpPr>
          <p:spPr bwMode="auto">
            <a:xfrm>
              <a:off x="6089" y="6226"/>
              <a:ext cx="312" cy="390"/>
            </a:xfrm>
            <a:custGeom>
              <a:avLst/>
              <a:gdLst>
                <a:gd name="T0" fmla="*/ 217 w 264"/>
                <a:gd name="T1" fmla="*/ 24 h 360"/>
                <a:gd name="T2" fmla="*/ 306 w 264"/>
                <a:gd name="T3" fmla="*/ 184 h 360"/>
                <a:gd name="T4" fmla="*/ 436 w 264"/>
                <a:gd name="T5" fmla="*/ 360 h 360"/>
                <a:gd name="T6" fmla="*/ 376 w 264"/>
                <a:gd name="T7" fmla="*/ 420 h 360"/>
                <a:gd name="T8" fmla="*/ 278 w 264"/>
                <a:gd name="T9" fmla="*/ 458 h 360"/>
                <a:gd name="T10" fmla="*/ 148 w 264"/>
                <a:gd name="T11" fmla="*/ 458 h 360"/>
                <a:gd name="T12" fmla="*/ 48 w 264"/>
                <a:gd name="T13" fmla="*/ 420 h 360"/>
                <a:gd name="T14" fmla="*/ 0 w 264"/>
                <a:gd name="T15" fmla="*/ 375 h 360"/>
                <a:gd name="T16" fmla="*/ 99 w 264"/>
                <a:gd name="T17" fmla="*/ 229 h 360"/>
                <a:gd name="T18" fmla="*/ 169 w 264"/>
                <a:gd name="T19" fmla="*/ 115 h 360"/>
                <a:gd name="T20" fmla="*/ 208 w 264"/>
                <a:gd name="T21" fmla="*/ 0 h 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" h="360">
                  <a:moveTo>
                    <a:pt x="132" y="18"/>
                  </a:moveTo>
                  <a:lnTo>
                    <a:pt x="185" y="145"/>
                  </a:lnTo>
                  <a:lnTo>
                    <a:pt x="264" y="282"/>
                  </a:lnTo>
                  <a:lnTo>
                    <a:pt x="228" y="330"/>
                  </a:lnTo>
                  <a:lnTo>
                    <a:pt x="168" y="360"/>
                  </a:lnTo>
                  <a:lnTo>
                    <a:pt x="90" y="360"/>
                  </a:lnTo>
                  <a:lnTo>
                    <a:pt x="30" y="330"/>
                  </a:lnTo>
                  <a:lnTo>
                    <a:pt x="0" y="294"/>
                  </a:lnTo>
                  <a:lnTo>
                    <a:pt x="60" y="180"/>
                  </a:lnTo>
                  <a:lnTo>
                    <a:pt x="102" y="90"/>
                  </a:lnTo>
                  <a:lnTo>
                    <a:pt x="126" y="0"/>
                  </a:lnTo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9"/>
            <p:cNvSpPr>
              <a:spLocks/>
            </p:cNvSpPr>
            <p:nvPr/>
          </p:nvSpPr>
          <p:spPr bwMode="auto">
            <a:xfrm>
              <a:off x="6359" y="5962"/>
              <a:ext cx="132" cy="228"/>
            </a:xfrm>
            <a:custGeom>
              <a:avLst/>
              <a:gdLst>
                <a:gd name="T0" fmla="*/ 0 w 132"/>
                <a:gd name="T1" fmla="*/ 0 h 228"/>
                <a:gd name="T2" fmla="*/ 61 w 132"/>
                <a:gd name="T3" fmla="*/ 48 h 228"/>
                <a:gd name="T4" fmla="*/ 97 w 132"/>
                <a:gd name="T5" fmla="*/ 101 h 228"/>
                <a:gd name="T6" fmla="*/ 121 w 132"/>
                <a:gd name="T7" fmla="*/ 161 h 228"/>
                <a:gd name="T8" fmla="*/ 132 w 132"/>
                <a:gd name="T9" fmla="*/ 228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228">
                  <a:moveTo>
                    <a:pt x="0" y="0"/>
                  </a:moveTo>
                  <a:cubicBezTo>
                    <a:pt x="10" y="8"/>
                    <a:pt x="45" y="31"/>
                    <a:pt x="61" y="48"/>
                  </a:cubicBezTo>
                  <a:cubicBezTo>
                    <a:pt x="77" y="65"/>
                    <a:pt x="87" y="82"/>
                    <a:pt x="97" y="101"/>
                  </a:cubicBezTo>
                  <a:cubicBezTo>
                    <a:pt x="107" y="120"/>
                    <a:pt x="115" y="140"/>
                    <a:pt x="121" y="161"/>
                  </a:cubicBezTo>
                  <a:cubicBezTo>
                    <a:pt x="127" y="182"/>
                    <a:pt x="130" y="214"/>
                    <a:pt x="132" y="22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Text Box 23"/>
            <p:cNvSpPr txBox="1">
              <a:spLocks noChangeArrowheads="1"/>
            </p:cNvSpPr>
            <p:nvPr/>
          </p:nvSpPr>
          <p:spPr bwMode="auto">
            <a:xfrm>
              <a:off x="5831" y="4930"/>
              <a:ext cx="97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/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6971" y="6209"/>
              <a:ext cx="1326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a typeface="Times New Roman" pitchFamily="18" charset="0"/>
                </a:rPr>
                <a:t>Liquid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268" name="Text Box 26"/>
            <p:cNvSpPr txBox="1">
              <a:spLocks noChangeArrowheads="1"/>
            </p:cNvSpPr>
            <p:nvPr/>
          </p:nvSpPr>
          <p:spPr bwMode="auto">
            <a:xfrm>
              <a:off x="7187" y="5434"/>
              <a:ext cx="100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/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7188" y="7264"/>
              <a:ext cx="929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a typeface="Times New Roman" pitchFamily="18" charset="0"/>
                </a:rPr>
                <a:t>Solid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270" name="Text Box 30"/>
            <p:cNvSpPr txBox="1">
              <a:spLocks noChangeArrowheads="1"/>
            </p:cNvSpPr>
            <p:nvPr/>
          </p:nvSpPr>
          <p:spPr bwMode="auto">
            <a:xfrm>
              <a:off x="6314" y="7475"/>
              <a:ext cx="64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r>
                <a:rPr lang="en-US" i="1">
                  <a:solidFill>
                    <a:srgbClr val="243434"/>
                  </a:solidFill>
                  <a:cs typeface="Times New Roman" pitchFamily="18" charset="0"/>
                </a:rPr>
                <a:t>Є</a:t>
              </a:r>
              <a:endParaRPr lang="en-US">
                <a:solidFill>
                  <a:srgbClr val="243434"/>
                </a:solidFill>
              </a:endParaRPr>
            </a:p>
          </p:txBody>
        </p:sp>
        <p:grpSp>
          <p:nvGrpSpPr>
            <p:cNvPr id="53271" name="Group 49"/>
            <p:cNvGrpSpPr>
              <a:grpSpLocks/>
            </p:cNvGrpSpPr>
            <p:nvPr/>
          </p:nvGrpSpPr>
          <p:grpSpPr bwMode="auto">
            <a:xfrm>
              <a:off x="4277" y="5278"/>
              <a:ext cx="3912" cy="2989"/>
              <a:chOff x="4277" y="5278"/>
              <a:chExt cx="3912" cy="2989"/>
            </a:xfrm>
          </p:grpSpPr>
          <p:sp>
            <p:nvSpPr>
              <p:cNvPr id="53275" name="Line 5"/>
              <p:cNvSpPr>
                <a:spLocks noChangeShapeType="1"/>
              </p:cNvSpPr>
              <p:nvPr/>
            </p:nvSpPr>
            <p:spPr bwMode="auto">
              <a:xfrm>
                <a:off x="4277" y="7282"/>
                <a:ext cx="3912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6" name="Line 6"/>
              <p:cNvSpPr>
                <a:spLocks noChangeShapeType="1"/>
              </p:cNvSpPr>
              <p:nvPr/>
            </p:nvSpPr>
            <p:spPr bwMode="auto">
              <a:xfrm flipV="1">
                <a:off x="6237" y="6196"/>
                <a:ext cx="1448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7" name="Line 7"/>
              <p:cNvSpPr>
                <a:spLocks noChangeShapeType="1"/>
              </p:cNvSpPr>
              <p:nvPr/>
            </p:nvSpPr>
            <p:spPr bwMode="auto">
              <a:xfrm flipV="1">
                <a:off x="6245" y="5278"/>
                <a:ext cx="408" cy="9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8" name="Line 10"/>
              <p:cNvSpPr>
                <a:spLocks noChangeShapeType="1"/>
              </p:cNvSpPr>
              <p:nvPr/>
            </p:nvSpPr>
            <p:spPr bwMode="auto">
              <a:xfrm flipH="1">
                <a:off x="6083" y="6540"/>
                <a:ext cx="1" cy="15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9" name="Line 13"/>
              <p:cNvSpPr>
                <a:spLocks noChangeShapeType="1"/>
              </p:cNvSpPr>
              <p:nvPr/>
            </p:nvSpPr>
            <p:spPr bwMode="auto">
              <a:xfrm flipV="1">
                <a:off x="6209" y="5368"/>
                <a:ext cx="1" cy="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Arc 15"/>
              <p:cNvSpPr>
                <a:spLocks/>
              </p:cNvSpPr>
              <p:nvPr/>
            </p:nvSpPr>
            <p:spPr bwMode="auto">
              <a:xfrm rot="-208050" flipH="1" flipV="1">
                <a:off x="6269" y="6016"/>
                <a:ext cx="1904" cy="1190"/>
              </a:xfrm>
              <a:custGeom>
                <a:avLst/>
                <a:gdLst>
                  <a:gd name="T0" fmla="*/ 0 w 21600"/>
                  <a:gd name="T1" fmla="*/ 0 h 21600"/>
                  <a:gd name="T2" fmla="*/ 15 w 21600"/>
                  <a:gd name="T3" fmla="*/ 3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1200" y="0"/>
                      <a:pt x="20500" y="8436"/>
                      <a:pt x="21581" y="195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1200" y="0"/>
                      <a:pt x="20500" y="8436"/>
                      <a:pt x="21581" y="19500"/>
                    </a:cubicBezTo>
                    <a:lnTo>
                      <a:pt x="84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Line 16"/>
              <p:cNvSpPr>
                <a:spLocks noChangeShapeType="1"/>
              </p:cNvSpPr>
              <p:nvPr/>
            </p:nvSpPr>
            <p:spPr bwMode="auto">
              <a:xfrm>
                <a:off x="6237" y="6200"/>
                <a:ext cx="2" cy="19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Arc 17"/>
              <p:cNvSpPr>
                <a:spLocks/>
              </p:cNvSpPr>
              <p:nvPr/>
            </p:nvSpPr>
            <p:spPr bwMode="auto">
              <a:xfrm rot="266139" flipV="1">
                <a:off x="4299" y="6016"/>
                <a:ext cx="1904" cy="1190"/>
              </a:xfrm>
              <a:custGeom>
                <a:avLst/>
                <a:gdLst>
                  <a:gd name="T0" fmla="*/ 0 w 21600"/>
                  <a:gd name="T1" fmla="*/ 0 h 21600"/>
                  <a:gd name="T2" fmla="*/ 15 w 21600"/>
                  <a:gd name="T3" fmla="*/ 3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1200" y="0"/>
                      <a:pt x="20500" y="8436"/>
                      <a:pt x="21581" y="195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1200" y="0"/>
                      <a:pt x="20500" y="8436"/>
                      <a:pt x="21581" y="19500"/>
                    </a:cubicBezTo>
                    <a:lnTo>
                      <a:pt x="84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3" name="Freeform 18"/>
              <p:cNvSpPr>
                <a:spLocks/>
              </p:cNvSpPr>
              <p:nvPr/>
            </p:nvSpPr>
            <p:spPr bwMode="auto">
              <a:xfrm>
                <a:off x="6083" y="6538"/>
                <a:ext cx="324" cy="92"/>
              </a:xfrm>
              <a:custGeom>
                <a:avLst/>
                <a:gdLst>
                  <a:gd name="T0" fmla="*/ 0 w 283"/>
                  <a:gd name="T1" fmla="*/ 0 h 92"/>
                  <a:gd name="T2" fmla="*/ 93 w 283"/>
                  <a:gd name="T3" fmla="*/ 65 h 92"/>
                  <a:gd name="T4" fmla="*/ 214 w 283"/>
                  <a:gd name="T5" fmla="*/ 91 h 92"/>
                  <a:gd name="T6" fmla="*/ 342 w 283"/>
                  <a:gd name="T7" fmla="*/ 62 h 92"/>
                  <a:gd name="T8" fmla="*/ 425 w 283"/>
                  <a:gd name="T9" fmla="*/ 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3" h="92">
                    <a:moveTo>
                      <a:pt x="0" y="0"/>
                    </a:moveTo>
                    <a:cubicBezTo>
                      <a:pt x="10" y="11"/>
                      <a:pt x="38" y="50"/>
                      <a:pt x="62" y="65"/>
                    </a:cubicBezTo>
                    <a:cubicBezTo>
                      <a:pt x="86" y="80"/>
                      <a:pt x="114" y="92"/>
                      <a:pt x="142" y="91"/>
                    </a:cubicBezTo>
                    <a:cubicBezTo>
                      <a:pt x="170" y="90"/>
                      <a:pt x="204" y="76"/>
                      <a:pt x="228" y="62"/>
                    </a:cubicBezTo>
                    <a:cubicBezTo>
                      <a:pt x="252" y="48"/>
                      <a:pt x="272" y="17"/>
                      <a:pt x="283" y="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Text Box 20"/>
              <p:cNvSpPr txBox="1">
                <a:spLocks noChangeArrowheads="1"/>
              </p:cNvSpPr>
              <p:nvPr/>
            </p:nvSpPr>
            <p:spPr bwMode="auto">
              <a:xfrm>
                <a:off x="6366" y="5759"/>
                <a:ext cx="497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r>
                  <a:rPr lang="en-US" i="1">
                    <a:solidFill>
                      <a:srgbClr val="243434"/>
                    </a:solidFill>
                    <a:cs typeface="Times New Roman" pitchFamily="18" charset="0"/>
                  </a:rPr>
                  <a:t>θ</a:t>
                </a:r>
                <a:endParaRPr lang="en-US">
                  <a:solidFill>
                    <a:srgbClr val="243434"/>
                  </a:solidFill>
                </a:endParaRPr>
              </a:p>
            </p:txBody>
          </p:sp>
          <p:sp>
            <p:nvSpPr>
              <p:cNvPr id="53285" name="Text Box 22"/>
              <p:cNvSpPr txBox="1">
                <a:spLocks noChangeArrowheads="1"/>
              </p:cNvSpPr>
              <p:nvPr/>
            </p:nvSpPr>
            <p:spPr bwMode="auto">
              <a:xfrm>
                <a:off x="5243" y="6864"/>
                <a:ext cx="498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r>
                  <a:rPr lang="en-US" sz="1200" i="1">
                    <a:cs typeface="Times New Roman" pitchFamily="18" charset="0"/>
                  </a:rPr>
                  <a:t>ζ</a:t>
                </a:r>
                <a:endParaRPr lang="en-US"/>
              </a:p>
            </p:txBody>
          </p:sp>
          <p:sp>
            <p:nvSpPr>
              <p:cNvPr id="53286" name="Line 25"/>
              <p:cNvSpPr>
                <a:spLocks noChangeShapeType="1"/>
              </p:cNvSpPr>
              <p:nvPr/>
            </p:nvSpPr>
            <p:spPr bwMode="auto">
              <a:xfrm>
                <a:off x="6905" y="5686"/>
                <a:ext cx="384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7" name="Line 28"/>
              <p:cNvSpPr>
                <a:spLocks noChangeShapeType="1"/>
              </p:cNvSpPr>
              <p:nvPr/>
            </p:nvSpPr>
            <p:spPr bwMode="auto">
              <a:xfrm>
                <a:off x="5585" y="7894"/>
                <a:ext cx="4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8" name="Line 29"/>
              <p:cNvSpPr>
                <a:spLocks noChangeShapeType="1"/>
              </p:cNvSpPr>
              <p:nvPr/>
            </p:nvSpPr>
            <p:spPr bwMode="auto">
              <a:xfrm>
                <a:off x="6281" y="7894"/>
                <a:ext cx="4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Line 31"/>
              <p:cNvSpPr>
                <a:spLocks noChangeShapeType="1"/>
              </p:cNvSpPr>
              <p:nvPr/>
            </p:nvSpPr>
            <p:spPr bwMode="auto">
              <a:xfrm flipH="1">
                <a:off x="4793" y="8266"/>
                <a:ext cx="14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4655" y="7821"/>
              <a:ext cx="64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ea typeface="Times New Roman" pitchFamily="18" charset="0"/>
                </a:rPr>
                <a:t>x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 Box 33"/>
            <p:cNvSpPr txBox="1">
              <a:spLocks noChangeArrowheads="1"/>
            </p:cNvSpPr>
            <p:nvPr/>
          </p:nvSpPr>
          <p:spPr bwMode="auto">
            <a:xfrm>
              <a:off x="5963" y="8201"/>
              <a:ext cx="642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a typeface="Times New Roman" pitchFamily="18" charset="0"/>
                </a:rPr>
                <a:t>0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 Box 34"/>
            <p:cNvSpPr txBox="1">
              <a:spLocks noChangeArrowheads="1"/>
            </p:cNvSpPr>
            <p:nvPr/>
          </p:nvSpPr>
          <p:spPr bwMode="auto">
            <a:xfrm>
              <a:off x="4655" y="5740"/>
              <a:ext cx="989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a typeface="Times New Roman" pitchFamily="18" charset="0"/>
                </a:rPr>
                <a:t>Vapor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3258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3259" name="Rectangle 79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53260" name="Rectangle 81"/>
          <p:cNvSpPr>
            <a:spLocks noChangeArrowheads="1"/>
          </p:cNvSpPr>
          <p:nvPr/>
        </p:nvSpPr>
        <p:spPr bwMode="auto">
          <a:xfrm>
            <a:off x="152400" y="3619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85775" y="1485900"/>
            <a:ext cx="785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Shanahan </a:t>
            </a:r>
            <a:r>
              <a:rPr lang="en-US" dirty="0">
                <a:solidFill>
                  <a:srgbClr val="FFFF00"/>
                </a:solidFill>
              </a:rPr>
              <a:t>M. E. R., </a:t>
            </a:r>
            <a:r>
              <a:rPr lang="en-US" dirty="0" err="1">
                <a:solidFill>
                  <a:srgbClr val="FFFF00"/>
                </a:solidFill>
              </a:rPr>
              <a:t>Carre</a:t>
            </a:r>
            <a:r>
              <a:rPr lang="en-US" dirty="0">
                <a:solidFill>
                  <a:srgbClr val="FFFF00"/>
                </a:solidFill>
              </a:rPr>
              <a:t> A., Viscoelastic dissipation in wetting and adhesion phenomena, Langmuir, 1995, 11, 1396-1402.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b="0" smtClean="0">
                <a:solidFill>
                  <a:schemeClr val="tx1"/>
                </a:solidFill>
              </a:rPr>
              <a:t>Fine structure of the triple line and the receding contact angle</a:t>
            </a:r>
          </a:p>
        </p:txBody>
      </p:sp>
      <p:pic>
        <p:nvPicPr>
          <p:cNvPr id="54275" name="Picture 4" descr="PSU 2C left side 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2001838"/>
            <a:ext cx="5659438" cy="4792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276" name="Group 46"/>
          <p:cNvGrpSpPr>
            <a:grpSpLocks/>
          </p:cNvGrpSpPr>
          <p:nvPr/>
        </p:nvGrpSpPr>
        <p:grpSpPr bwMode="auto">
          <a:xfrm>
            <a:off x="5937250" y="3144838"/>
            <a:ext cx="3063875" cy="2041525"/>
            <a:chOff x="3830" y="1066"/>
            <a:chExt cx="1930" cy="1286"/>
          </a:xfrm>
        </p:grpSpPr>
        <p:sp>
          <p:nvSpPr>
            <p:cNvPr id="54277" name="Rectangle 39"/>
            <p:cNvSpPr>
              <a:spLocks noChangeArrowheads="1"/>
            </p:cNvSpPr>
            <p:nvPr/>
          </p:nvSpPr>
          <p:spPr bwMode="auto">
            <a:xfrm>
              <a:off x="3830" y="1066"/>
              <a:ext cx="1930" cy="1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54278" name="Oval 7"/>
            <p:cNvSpPr>
              <a:spLocks noChangeArrowheads="1"/>
            </p:cNvSpPr>
            <p:nvPr/>
          </p:nvSpPr>
          <p:spPr bwMode="auto">
            <a:xfrm>
              <a:off x="4042" y="1146"/>
              <a:ext cx="1171" cy="11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54279" name="Rectangle 8"/>
            <p:cNvSpPr>
              <a:spLocks noChangeArrowheads="1"/>
            </p:cNvSpPr>
            <p:nvPr/>
          </p:nvSpPr>
          <p:spPr bwMode="auto">
            <a:xfrm>
              <a:off x="3904" y="1691"/>
              <a:ext cx="1447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54280" name="Rectangle 9"/>
            <p:cNvSpPr>
              <a:spLocks noChangeArrowheads="1"/>
            </p:cNvSpPr>
            <p:nvPr/>
          </p:nvSpPr>
          <p:spPr bwMode="auto">
            <a:xfrm>
              <a:off x="3951" y="1727"/>
              <a:ext cx="1384" cy="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54281" name="Line 10"/>
            <p:cNvSpPr>
              <a:spLocks noChangeShapeType="1"/>
            </p:cNvSpPr>
            <p:nvPr/>
          </p:nvSpPr>
          <p:spPr bwMode="auto">
            <a:xfrm>
              <a:off x="4604" y="1727"/>
              <a:ext cx="0" cy="54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Line 11"/>
            <p:cNvSpPr>
              <a:spLocks noChangeShapeType="1"/>
            </p:cNvSpPr>
            <p:nvPr/>
          </p:nvSpPr>
          <p:spPr bwMode="auto">
            <a:xfrm flipV="1">
              <a:off x="4598" y="1710"/>
              <a:ext cx="599" cy="5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Freeform 12"/>
            <p:cNvSpPr>
              <a:spLocks/>
            </p:cNvSpPr>
            <p:nvPr/>
          </p:nvSpPr>
          <p:spPr bwMode="auto">
            <a:xfrm>
              <a:off x="4595" y="1720"/>
              <a:ext cx="608" cy="10"/>
            </a:xfrm>
            <a:custGeom>
              <a:avLst/>
              <a:gdLst>
                <a:gd name="T0" fmla="*/ 0 w 1088"/>
                <a:gd name="T1" fmla="*/ 0 h 1"/>
                <a:gd name="T2" fmla="*/ 608 w 1088"/>
                <a:gd name="T3" fmla="*/ 0 h 1"/>
                <a:gd name="T4" fmla="*/ 0 60000 65536"/>
                <a:gd name="T5" fmla="*/ 0 60000 65536"/>
                <a:gd name="T6" fmla="*/ 0 w 1088"/>
                <a:gd name="T7" fmla="*/ 0 h 1"/>
                <a:gd name="T8" fmla="*/ 1088 w 1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8" h="1">
                  <a:moveTo>
                    <a:pt x="0" y="0"/>
                  </a:moveTo>
                  <a:lnTo>
                    <a:pt x="1088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Freeform 13"/>
            <p:cNvSpPr>
              <a:spLocks/>
            </p:cNvSpPr>
            <p:nvPr/>
          </p:nvSpPr>
          <p:spPr bwMode="auto">
            <a:xfrm>
              <a:off x="4604" y="2001"/>
              <a:ext cx="161" cy="132"/>
            </a:xfrm>
            <a:custGeom>
              <a:avLst/>
              <a:gdLst>
                <a:gd name="T0" fmla="*/ 0 w 296"/>
                <a:gd name="T1" fmla="*/ 0 h 231"/>
                <a:gd name="T2" fmla="*/ 30 w 296"/>
                <a:gd name="T3" fmla="*/ 5 h 231"/>
                <a:gd name="T4" fmla="*/ 66 w 296"/>
                <a:gd name="T5" fmla="*/ 15 h 231"/>
                <a:gd name="T6" fmla="*/ 92 w 296"/>
                <a:gd name="T7" fmla="*/ 30 h 231"/>
                <a:gd name="T8" fmla="*/ 113 w 296"/>
                <a:gd name="T9" fmla="*/ 49 h 231"/>
                <a:gd name="T10" fmla="*/ 132 w 296"/>
                <a:gd name="T11" fmla="*/ 71 h 231"/>
                <a:gd name="T12" fmla="*/ 161 w 296"/>
                <a:gd name="T13" fmla="*/ 132 h 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6"/>
                <a:gd name="T22" fmla="*/ 0 h 231"/>
                <a:gd name="T23" fmla="*/ 296 w 296"/>
                <a:gd name="T24" fmla="*/ 231 h 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6" h="231">
                  <a:moveTo>
                    <a:pt x="0" y="0"/>
                  </a:moveTo>
                  <a:lnTo>
                    <a:pt x="56" y="8"/>
                  </a:lnTo>
                  <a:lnTo>
                    <a:pt x="121" y="27"/>
                  </a:lnTo>
                  <a:lnTo>
                    <a:pt x="169" y="53"/>
                  </a:lnTo>
                  <a:lnTo>
                    <a:pt x="207" y="85"/>
                  </a:lnTo>
                  <a:lnTo>
                    <a:pt x="243" y="125"/>
                  </a:lnTo>
                  <a:lnTo>
                    <a:pt x="296" y="23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Line 14"/>
            <p:cNvSpPr>
              <a:spLocks noChangeShapeType="1"/>
            </p:cNvSpPr>
            <p:nvPr/>
          </p:nvSpPr>
          <p:spPr bwMode="auto">
            <a:xfrm flipV="1">
              <a:off x="5203" y="1359"/>
              <a:ext cx="0" cy="26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15"/>
            <p:cNvSpPr>
              <a:spLocks noChangeShapeType="1"/>
            </p:cNvSpPr>
            <p:nvPr/>
          </p:nvSpPr>
          <p:spPr bwMode="auto">
            <a:xfrm flipH="1" flipV="1">
              <a:off x="5351" y="1359"/>
              <a:ext cx="0" cy="32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16"/>
            <p:cNvSpPr>
              <a:spLocks noChangeShapeType="1"/>
            </p:cNvSpPr>
            <p:nvPr/>
          </p:nvSpPr>
          <p:spPr bwMode="auto">
            <a:xfrm flipV="1">
              <a:off x="5203" y="1388"/>
              <a:ext cx="1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Text Box 17"/>
            <p:cNvSpPr txBox="1">
              <a:spLocks noChangeArrowheads="1"/>
            </p:cNvSpPr>
            <p:nvPr/>
          </p:nvSpPr>
          <p:spPr bwMode="auto">
            <a:xfrm>
              <a:off x="5176" y="1167"/>
              <a:ext cx="23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89" name="Line 18"/>
            <p:cNvSpPr>
              <a:spLocks noChangeShapeType="1"/>
            </p:cNvSpPr>
            <p:nvPr/>
          </p:nvSpPr>
          <p:spPr bwMode="auto">
            <a:xfrm>
              <a:off x="5354" y="1688"/>
              <a:ext cx="22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Line 19"/>
            <p:cNvSpPr>
              <a:spLocks noChangeShapeType="1"/>
            </p:cNvSpPr>
            <p:nvPr/>
          </p:nvSpPr>
          <p:spPr bwMode="auto">
            <a:xfrm>
              <a:off x="5350" y="1717"/>
              <a:ext cx="22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Line 20"/>
            <p:cNvSpPr>
              <a:spLocks noChangeShapeType="1"/>
            </p:cNvSpPr>
            <p:nvPr/>
          </p:nvSpPr>
          <p:spPr bwMode="auto">
            <a:xfrm>
              <a:off x="5554" y="1533"/>
              <a:ext cx="0" cy="1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Line 21"/>
            <p:cNvSpPr>
              <a:spLocks noChangeShapeType="1"/>
            </p:cNvSpPr>
            <p:nvPr/>
          </p:nvSpPr>
          <p:spPr bwMode="auto">
            <a:xfrm>
              <a:off x="5554" y="1678"/>
              <a:ext cx="0" cy="1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Line 22"/>
            <p:cNvSpPr>
              <a:spLocks noChangeShapeType="1"/>
            </p:cNvSpPr>
            <p:nvPr/>
          </p:nvSpPr>
          <p:spPr bwMode="auto">
            <a:xfrm>
              <a:off x="5554" y="1717"/>
              <a:ext cx="0" cy="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Text Box 23"/>
            <p:cNvSpPr txBox="1">
              <a:spLocks noChangeArrowheads="1"/>
            </p:cNvSpPr>
            <p:nvPr/>
          </p:nvSpPr>
          <p:spPr bwMode="auto">
            <a:xfrm>
              <a:off x="5526" y="1572"/>
              <a:ext cx="2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295" name="Line 24"/>
            <p:cNvSpPr>
              <a:spLocks noChangeShapeType="1"/>
            </p:cNvSpPr>
            <p:nvPr/>
          </p:nvSpPr>
          <p:spPr bwMode="auto">
            <a:xfrm>
              <a:off x="4045" y="1691"/>
              <a:ext cx="11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Text Box 25"/>
            <p:cNvSpPr txBox="1">
              <a:spLocks noChangeArrowheads="1"/>
            </p:cNvSpPr>
            <p:nvPr/>
          </p:nvSpPr>
          <p:spPr bwMode="auto">
            <a:xfrm>
              <a:off x="4733" y="1505"/>
              <a:ext cx="2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FFFFFF"/>
                  </a:solidFill>
                  <a:latin typeface="Times New Roman" pitchFamily="18" charset="0"/>
                </a:rPr>
                <a:t>r</a:t>
              </a: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297" name="Text Box 26"/>
            <p:cNvSpPr txBox="1">
              <a:spLocks noChangeArrowheads="1"/>
            </p:cNvSpPr>
            <p:nvPr/>
          </p:nvSpPr>
          <p:spPr bwMode="auto">
            <a:xfrm>
              <a:off x="5074" y="1765"/>
              <a:ext cx="24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4298" name="Group 27"/>
            <p:cNvGrpSpPr>
              <a:grpSpLocks/>
            </p:cNvGrpSpPr>
            <p:nvPr/>
          </p:nvGrpSpPr>
          <p:grpSpPr bwMode="auto">
            <a:xfrm>
              <a:off x="5185" y="1630"/>
              <a:ext cx="65" cy="67"/>
              <a:chOff x="4639" y="5860"/>
              <a:chExt cx="119" cy="119"/>
            </a:xfrm>
          </p:grpSpPr>
          <p:sp>
            <p:nvSpPr>
              <p:cNvPr id="54306" name="Freeform 28"/>
              <p:cNvSpPr>
                <a:spLocks/>
              </p:cNvSpPr>
              <p:nvPr/>
            </p:nvSpPr>
            <p:spPr bwMode="auto">
              <a:xfrm>
                <a:off x="4673" y="5860"/>
                <a:ext cx="85" cy="102"/>
              </a:xfrm>
              <a:custGeom>
                <a:avLst/>
                <a:gdLst>
                  <a:gd name="T0" fmla="*/ 0 w 85"/>
                  <a:gd name="T1" fmla="*/ 0 h 102"/>
                  <a:gd name="T2" fmla="*/ 14 w 85"/>
                  <a:gd name="T3" fmla="*/ 32 h 102"/>
                  <a:gd name="T4" fmla="*/ 33 w 85"/>
                  <a:gd name="T5" fmla="*/ 61 h 102"/>
                  <a:gd name="T6" fmla="*/ 53 w 85"/>
                  <a:gd name="T7" fmla="*/ 85 h 102"/>
                  <a:gd name="T8" fmla="*/ 85 w 85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02"/>
                  <a:gd name="T17" fmla="*/ 85 w 85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02">
                    <a:moveTo>
                      <a:pt x="0" y="0"/>
                    </a:moveTo>
                    <a:lnTo>
                      <a:pt x="14" y="32"/>
                    </a:lnTo>
                    <a:lnTo>
                      <a:pt x="33" y="61"/>
                    </a:lnTo>
                    <a:lnTo>
                      <a:pt x="53" y="85"/>
                    </a:lnTo>
                    <a:lnTo>
                      <a:pt x="85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" name="Freeform 29"/>
              <p:cNvSpPr>
                <a:spLocks/>
              </p:cNvSpPr>
              <p:nvPr/>
            </p:nvSpPr>
            <p:spPr bwMode="auto">
              <a:xfrm>
                <a:off x="4651" y="5868"/>
                <a:ext cx="90" cy="111"/>
              </a:xfrm>
              <a:custGeom>
                <a:avLst/>
                <a:gdLst>
                  <a:gd name="T0" fmla="*/ 0 w 90"/>
                  <a:gd name="T1" fmla="*/ 0 h 111"/>
                  <a:gd name="T2" fmla="*/ 19 w 90"/>
                  <a:gd name="T3" fmla="*/ 41 h 111"/>
                  <a:gd name="T4" fmla="*/ 38 w 90"/>
                  <a:gd name="T5" fmla="*/ 70 h 111"/>
                  <a:gd name="T6" fmla="*/ 58 w 90"/>
                  <a:gd name="T7" fmla="*/ 94 h 111"/>
                  <a:gd name="T8" fmla="*/ 90 w 90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11"/>
                  <a:gd name="T17" fmla="*/ 90 w 9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11">
                    <a:moveTo>
                      <a:pt x="0" y="0"/>
                    </a:moveTo>
                    <a:lnTo>
                      <a:pt x="19" y="41"/>
                    </a:lnTo>
                    <a:lnTo>
                      <a:pt x="38" y="70"/>
                    </a:lnTo>
                    <a:lnTo>
                      <a:pt x="58" y="94"/>
                    </a:lnTo>
                    <a:lnTo>
                      <a:pt x="90" y="11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" name="Rectangle 30"/>
              <p:cNvSpPr>
                <a:spLocks noChangeArrowheads="1"/>
              </p:cNvSpPr>
              <p:nvPr/>
            </p:nvSpPr>
            <p:spPr bwMode="auto">
              <a:xfrm>
                <a:off x="4639" y="5928"/>
                <a:ext cx="51" cy="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299" name="Group 31"/>
            <p:cNvGrpSpPr>
              <a:grpSpLocks/>
            </p:cNvGrpSpPr>
            <p:nvPr/>
          </p:nvGrpSpPr>
          <p:grpSpPr bwMode="auto">
            <a:xfrm rot="458069" flipH="1">
              <a:off x="3998" y="1635"/>
              <a:ext cx="64" cy="68"/>
              <a:chOff x="4639" y="5860"/>
              <a:chExt cx="119" cy="119"/>
            </a:xfrm>
          </p:grpSpPr>
          <p:sp>
            <p:nvSpPr>
              <p:cNvPr id="54303" name="Freeform 32"/>
              <p:cNvSpPr>
                <a:spLocks/>
              </p:cNvSpPr>
              <p:nvPr/>
            </p:nvSpPr>
            <p:spPr bwMode="auto">
              <a:xfrm>
                <a:off x="4673" y="5860"/>
                <a:ext cx="85" cy="102"/>
              </a:xfrm>
              <a:custGeom>
                <a:avLst/>
                <a:gdLst>
                  <a:gd name="T0" fmla="*/ 0 w 85"/>
                  <a:gd name="T1" fmla="*/ 0 h 102"/>
                  <a:gd name="T2" fmla="*/ 14 w 85"/>
                  <a:gd name="T3" fmla="*/ 32 h 102"/>
                  <a:gd name="T4" fmla="*/ 33 w 85"/>
                  <a:gd name="T5" fmla="*/ 61 h 102"/>
                  <a:gd name="T6" fmla="*/ 53 w 85"/>
                  <a:gd name="T7" fmla="*/ 85 h 102"/>
                  <a:gd name="T8" fmla="*/ 85 w 85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02"/>
                  <a:gd name="T17" fmla="*/ 85 w 85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02">
                    <a:moveTo>
                      <a:pt x="0" y="0"/>
                    </a:moveTo>
                    <a:lnTo>
                      <a:pt x="14" y="32"/>
                    </a:lnTo>
                    <a:lnTo>
                      <a:pt x="33" y="61"/>
                    </a:lnTo>
                    <a:lnTo>
                      <a:pt x="53" y="85"/>
                    </a:lnTo>
                    <a:lnTo>
                      <a:pt x="85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" name="Freeform 33"/>
              <p:cNvSpPr>
                <a:spLocks/>
              </p:cNvSpPr>
              <p:nvPr/>
            </p:nvSpPr>
            <p:spPr bwMode="auto">
              <a:xfrm>
                <a:off x="4651" y="5868"/>
                <a:ext cx="90" cy="111"/>
              </a:xfrm>
              <a:custGeom>
                <a:avLst/>
                <a:gdLst>
                  <a:gd name="T0" fmla="*/ 0 w 90"/>
                  <a:gd name="T1" fmla="*/ 0 h 111"/>
                  <a:gd name="T2" fmla="*/ 19 w 90"/>
                  <a:gd name="T3" fmla="*/ 41 h 111"/>
                  <a:gd name="T4" fmla="*/ 38 w 90"/>
                  <a:gd name="T5" fmla="*/ 70 h 111"/>
                  <a:gd name="T6" fmla="*/ 58 w 90"/>
                  <a:gd name="T7" fmla="*/ 94 h 111"/>
                  <a:gd name="T8" fmla="*/ 90 w 90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11"/>
                  <a:gd name="T17" fmla="*/ 90 w 9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11">
                    <a:moveTo>
                      <a:pt x="0" y="0"/>
                    </a:moveTo>
                    <a:lnTo>
                      <a:pt x="19" y="41"/>
                    </a:lnTo>
                    <a:lnTo>
                      <a:pt x="38" y="70"/>
                    </a:lnTo>
                    <a:lnTo>
                      <a:pt x="58" y="94"/>
                    </a:lnTo>
                    <a:lnTo>
                      <a:pt x="90" y="11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" name="Rectangle 34"/>
              <p:cNvSpPr>
                <a:spLocks noChangeArrowheads="1"/>
              </p:cNvSpPr>
              <p:nvPr/>
            </p:nvSpPr>
            <p:spPr bwMode="auto">
              <a:xfrm>
                <a:off x="4639" y="5928"/>
                <a:ext cx="51" cy="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00" name="Rectangle 35"/>
            <p:cNvSpPr>
              <a:spLocks noChangeArrowheads="1"/>
            </p:cNvSpPr>
            <p:nvPr/>
          </p:nvSpPr>
          <p:spPr bwMode="auto">
            <a:xfrm>
              <a:off x="4033" y="1727"/>
              <a:ext cx="26" cy="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54301" name="Rectangle 36"/>
            <p:cNvSpPr>
              <a:spLocks noChangeArrowheads="1"/>
            </p:cNvSpPr>
            <p:nvPr/>
          </p:nvSpPr>
          <p:spPr bwMode="auto">
            <a:xfrm>
              <a:off x="5207" y="1727"/>
              <a:ext cx="33" cy="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54302" name="Text Box 37"/>
            <p:cNvSpPr txBox="1">
              <a:spLocks noChangeArrowheads="1"/>
            </p:cNvSpPr>
            <p:nvPr/>
          </p:nvSpPr>
          <p:spPr bwMode="auto">
            <a:xfrm>
              <a:off x="4648" y="1839"/>
              <a:ext cx="3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4775"/>
            <a:ext cx="7543800" cy="1431925"/>
          </a:xfrm>
        </p:spPr>
        <p:txBody>
          <a:bodyPr/>
          <a:lstStyle/>
          <a:p>
            <a:pPr algn="ctr" rtl="0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Disjoining Pressure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466975" y="2124075"/>
            <a:ext cx="4791075" cy="3200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648556"/>
              </p:ext>
            </p:extLst>
          </p:nvPr>
        </p:nvGraphicFramePr>
        <p:xfrm>
          <a:off x="5055552" y="3750944"/>
          <a:ext cx="408305" cy="40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7" name="משוואה" r:id="rId3" imgW="228600" imgH="228600" progId="Equation.3">
                  <p:embed/>
                </p:oleObj>
              </mc:Choice>
              <mc:Fallback>
                <p:oleObj name="משוואה" r:id="rId3" imgW="2286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552" y="3750944"/>
                        <a:ext cx="408305" cy="408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641958"/>
              </p:ext>
            </p:extLst>
          </p:nvPr>
        </p:nvGraphicFramePr>
        <p:xfrm>
          <a:off x="5150168" y="3069715"/>
          <a:ext cx="294640" cy="38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8" name="משוואה" r:id="rId5" imgW="126780" imgH="164814" progId="Equation.3">
                  <p:embed/>
                </p:oleObj>
              </mc:Choice>
              <mc:Fallback>
                <p:oleObj name="משוואה" r:id="rId5" imgW="126780" imgH="16481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168" y="3069715"/>
                        <a:ext cx="294640" cy="380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255457"/>
              </p:ext>
            </p:extLst>
          </p:nvPr>
        </p:nvGraphicFramePr>
        <p:xfrm>
          <a:off x="3720464" y="3797935"/>
          <a:ext cx="37973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9" name="משוואה" r:id="rId7" imgW="228600" imgH="228600" progId="Equation.3">
                  <p:embed/>
                </p:oleObj>
              </mc:Choice>
              <mc:Fallback>
                <p:oleObj name="משוואה" r:id="rId7" imgW="2286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464" y="3797935"/>
                        <a:ext cx="379730" cy="379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195637" y="3159125"/>
            <a:ext cx="2752725" cy="1000125"/>
            <a:chOff x="5880" y="11166"/>
            <a:chExt cx="4335" cy="1575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880" y="11166"/>
              <a:ext cx="4335" cy="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3" descr="5%"/>
            <p:cNvSpPr>
              <a:spLocks noChangeArrowheads="1"/>
            </p:cNvSpPr>
            <p:nvPr/>
          </p:nvSpPr>
          <p:spPr bwMode="auto">
            <a:xfrm>
              <a:off x="8192" y="11693"/>
              <a:ext cx="1870" cy="323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9467" y="11710"/>
              <a:ext cx="0" cy="3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9433" y="11625"/>
              <a:ext cx="408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657" y="11920"/>
              <a:ext cx="64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8600" y="11302"/>
              <a:ext cx="49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6407" y="12033"/>
              <a:ext cx="129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6645" y="11954"/>
              <a:ext cx="64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8193" y="12016"/>
              <a:ext cx="1857" cy="11"/>
            </a:xfrm>
            <a:custGeom>
              <a:avLst/>
              <a:gdLst>
                <a:gd name="T0" fmla="*/ 1857 w 1857"/>
                <a:gd name="T1" fmla="*/ 11 h 11"/>
                <a:gd name="T2" fmla="*/ 0 w 1857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7" h="11">
                  <a:moveTo>
                    <a:pt x="1857" y="1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 flipH="1">
              <a:off x="8192" y="11676"/>
              <a:ext cx="187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22860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854075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506719" y="3422015"/>
            <a:ext cx="5654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528441"/>
              </p:ext>
            </p:extLst>
          </p:nvPr>
        </p:nvGraphicFramePr>
        <p:xfrm>
          <a:off x="500164" y="5667374"/>
          <a:ext cx="303751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0" name="משוואה" r:id="rId9" imgW="1358310" imgH="253890" progId="Equation.3">
                  <p:embed/>
                </p:oleObj>
              </mc:Choice>
              <mc:Fallback>
                <p:oleObj name="משוואה" r:id="rId9" imgW="1358310" imgH="25389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64" y="5667374"/>
                        <a:ext cx="3037510" cy="561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597711"/>
              </p:ext>
            </p:extLst>
          </p:nvPr>
        </p:nvGraphicFramePr>
        <p:xfrm>
          <a:off x="6473825" y="5610225"/>
          <a:ext cx="1568450" cy="69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1" name="משוואה" r:id="rId11" imgW="888614" imgH="393529" progId="Equation.3">
                  <p:embed/>
                </p:oleObj>
              </mc:Choice>
              <mc:Fallback>
                <p:oleObj name="משוואה" r:id="rId11" imgW="888614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5610225"/>
                        <a:ext cx="1568450" cy="69770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0" y="39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998577"/>
              </p:ext>
            </p:extLst>
          </p:nvPr>
        </p:nvGraphicFramePr>
        <p:xfrm>
          <a:off x="3940492" y="5629275"/>
          <a:ext cx="2335060" cy="7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2" name="משוואה" r:id="rId13" imgW="1307532" imgH="393529" progId="Equation.3">
                  <p:embed/>
                </p:oleObj>
              </mc:Choice>
              <mc:Fallback>
                <p:oleObj name="משוואה" r:id="rId13" imgW="1307532" imgH="39352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492" y="5629275"/>
                        <a:ext cx="2335060" cy="706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19124" y="1104900"/>
            <a:ext cx="7743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 fontAlgn="auto" hangingPunct="1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</a:rPr>
              <a:t>Derjaguin B.V.,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ea typeface="Times New Roman"/>
              </a:rPr>
              <a:t>Churaev</a:t>
            </a: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</a:rPr>
              <a:t> N. V. Structural component of disjoining pressure, </a:t>
            </a:r>
            <a:r>
              <a:rPr lang="en-US" sz="2000" i="1" dirty="0">
                <a:solidFill>
                  <a:srgbClr val="FFFF00"/>
                </a:solidFill>
                <a:latin typeface="Times New Roman"/>
                <a:ea typeface="Times New Roman"/>
              </a:rPr>
              <a:t>J. Colloid &amp; Interface Sci. </a:t>
            </a: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</a:rPr>
              <a:t>1974, 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49,</a:t>
            </a: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</a:rPr>
              <a:t> 249-255.</a:t>
            </a:r>
            <a:endParaRPr lang="en-US" sz="20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52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106108"/>
              </p:ext>
            </p:extLst>
          </p:nvPr>
        </p:nvGraphicFramePr>
        <p:xfrm>
          <a:off x="1973263" y="1050925"/>
          <a:ext cx="56896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0" name="משוואה" r:id="rId3" imgW="2209800" imgH="482600" progId="Equation.3">
                  <p:embed/>
                </p:oleObj>
              </mc:Choice>
              <mc:Fallback>
                <p:oleObj name="משוואה" r:id="rId3" imgW="22098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1050925"/>
                        <a:ext cx="5689600" cy="1235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301" name="Rectangle 2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302" name="Rectangle 25"/>
          <p:cNvSpPr>
            <a:spLocks noChangeArrowheads="1"/>
          </p:cNvSpPr>
          <p:nvPr/>
        </p:nvSpPr>
        <p:spPr bwMode="auto">
          <a:xfrm>
            <a:off x="0" y="212725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303" name="Rectangle 26"/>
          <p:cNvSpPr>
            <a:spLocks noChangeArrowheads="1"/>
          </p:cNvSpPr>
          <p:nvPr/>
        </p:nvSpPr>
        <p:spPr bwMode="auto">
          <a:xfrm>
            <a:off x="0" y="88265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304" name="Rectangle 27"/>
          <p:cNvSpPr>
            <a:spLocks noChangeArrowheads="1"/>
          </p:cNvSpPr>
          <p:nvPr/>
        </p:nvSpPr>
        <p:spPr bwMode="auto">
          <a:xfrm>
            <a:off x="0" y="149225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305" name="Rectangle 35"/>
          <p:cNvSpPr>
            <a:spLocks noChangeArrowheads="1"/>
          </p:cNvSpPr>
          <p:nvPr/>
        </p:nvSpPr>
        <p:spPr bwMode="auto">
          <a:xfrm>
            <a:off x="2552700" y="2505075"/>
            <a:ext cx="5286375" cy="3857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5306" name="Object 36"/>
          <p:cNvGraphicFramePr>
            <a:graphicFrameLocks noChangeAspect="1"/>
          </p:cNvGraphicFramePr>
          <p:nvPr/>
        </p:nvGraphicFramePr>
        <p:xfrm>
          <a:off x="4986338" y="4587875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1" name="משוואה" r:id="rId5" imgW="190335" imgH="215713" progId="Equation.3">
                  <p:embed/>
                </p:oleObj>
              </mc:Choice>
              <mc:Fallback>
                <p:oleObj name="משוואה" r:id="rId5" imgW="190335" imgH="215713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4587875"/>
                        <a:ext cx="1905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37"/>
          <p:cNvGraphicFramePr>
            <a:graphicFrameLocks noChangeAspect="1"/>
          </p:cNvGraphicFramePr>
          <p:nvPr/>
        </p:nvGraphicFramePr>
        <p:xfrm>
          <a:off x="5200650" y="5272088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2" name="משוואה" r:id="rId7" imgW="177569" imgH="215619" progId="Equation.3">
                  <p:embed/>
                </p:oleObj>
              </mc:Choice>
              <mc:Fallback>
                <p:oleObj name="משוואה" r:id="rId7" imgW="177569" imgH="21561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5272088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38"/>
          <p:cNvGraphicFramePr>
            <a:graphicFrameLocks noChangeAspect="1"/>
          </p:cNvGraphicFramePr>
          <p:nvPr/>
        </p:nvGraphicFramePr>
        <p:xfrm>
          <a:off x="3813175" y="3416300"/>
          <a:ext cx="311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3" name="משוואה" r:id="rId9" imgW="164957" imgH="152268" progId="Equation.3">
                  <p:embed/>
                </p:oleObj>
              </mc:Choice>
              <mc:Fallback>
                <p:oleObj name="משוואה" r:id="rId9" imgW="164957" imgH="152268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3416300"/>
                        <a:ext cx="3111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39"/>
          <p:cNvGraphicFramePr>
            <a:graphicFrameLocks noChangeAspect="1"/>
          </p:cNvGraphicFramePr>
          <p:nvPr/>
        </p:nvGraphicFramePr>
        <p:xfrm>
          <a:off x="6477000" y="4838700"/>
          <a:ext cx="2667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4" name="משוואה" r:id="rId11" imgW="114201" imgH="139579" progId="Equation.3">
                  <p:embed/>
                </p:oleObj>
              </mc:Choice>
              <mc:Fallback>
                <p:oleObj name="משוואה" r:id="rId11" imgW="114201" imgH="139579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38700"/>
                        <a:ext cx="2667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10" name="Group 26"/>
          <p:cNvGrpSpPr>
            <a:grpSpLocks noChangeAspect="1"/>
          </p:cNvGrpSpPr>
          <p:nvPr/>
        </p:nvGrpSpPr>
        <p:grpSpPr bwMode="auto">
          <a:xfrm>
            <a:off x="3981450" y="3514725"/>
            <a:ext cx="2667000" cy="2298700"/>
            <a:chOff x="10742" y="9347"/>
            <a:chExt cx="4199" cy="3621"/>
          </a:xfrm>
        </p:grpSpPr>
        <p:sp>
          <p:nvSpPr>
            <p:cNvPr id="55316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0742" y="9347"/>
              <a:ext cx="4199" cy="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43" descr="Light upward diagonal"/>
            <p:cNvSpPr>
              <a:spLocks/>
            </p:cNvSpPr>
            <p:nvPr/>
          </p:nvSpPr>
          <p:spPr bwMode="auto">
            <a:xfrm>
              <a:off x="12680" y="10996"/>
              <a:ext cx="1190" cy="731"/>
            </a:xfrm>
            <a:custGeom>
              <a:avLst/>
              <a:gdLst>
                <a:gd name="T0" fmla="*/ 0 w 1190"/>
                <a:gd name="T1" fmla="*/ 731 h 731"/>
                <a:gd name="T2" fmla="*/ 1190 w 1190"/>
                <a:gd name="T3" fmla="*/ 731 h 731"/>
                <a:gd name="T4" fmla="*/ 1190 w 1190"/>
                <a:gd name="T5" fmla="*/ 646 h 731"/>
                <a:gd name="T6" fmla="*/ 833 w 1190"/>
                <a:gd name="T7" fmla="*/ 578 h 731"/>
                <a:gd name="T8" fmla="*/ 612 w 1190"/>
                <a:gd name="T9" fmla="*/ 459 h 731"/>
                <a:gd name="T10" fmla="*/ 510 w 1190"/>
                <a:gd name="T11" fmla="*/ 255 h 731"/>
                <a:gd name="T12" fmla="*/ 391 w 1190"/>
                <a:gd name="T13" fmla="*/ 68 h 731"/>
                <a:gd name="T14" fmla="*/ 289 w 1190"/>
                <a:gd name="T15" fmla="*/ 0 h 731"/>
                <a:gd name="T16" fmla="*/ 221 w 1190"/>
                <a:gd name="T17" fmla="*/ 17 h 731"/>
                <a:gd name="T18" fmla="*/ 136 w 1190"/>
                <a:gd name="T19" fmla="*/ 170 h 731"/>
                <a:gd name="T20" fmla="*/ 17 w 1190"/>
                <a:gd name="T21" fmla="*/ 629 h 7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90" h="731">
                  <a:moveTo>
                    <a:pt x="0" y="731"/>
                  </a:moveTo>
                  <a:lnTo>
                    <a:pt x="1190" y="731"/>
                  </a:lnTo>
                  <a:lnTo>
                    <a:pt x="1190" y="646"/>
                  </a:lnTo>
                  <a:lnTo>
                    <a:pt x="833" y="578"/>
                  </a:lnTo>
                  <a:lnTo>
                    <a:pt x="612" y="459"/>
                  </a:lnTo>
                  <a:lnTo>
                    <a:pt x="510" y="255"/>
                  </a:lnTo>
                  <a:lnTo>
                    <a:pt x="391" y="68"/>
                  </a:lnTo>
                  <a:lnTo>
                    <a:pt x="289" y="0"/>
                  </a:lnTo>
                  <a:lnTo>
                    <a:pt x="221" y="17"/>
                  </a:lnTo>
                  <a:lnTo>
                    <a:pt x="136" y="170"/>
                  </a:lnTo>
                  <a:lnTo>
                    <a:pt x="17" y="629"/>
                  </a:lnTo>
                </a:path>
              </a:pathLst>
            </a:custGeom>
            <a:pattFill prst="ltUpDiag">
              <a:fgClr>
                <a:srgbClr val="C0C0C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Freeform 42" descr="Light upward diagonal"/>
            <p:cNvSpPr>
              <a:spLocks/>
            </p:cNvSpPr>
            <p:nvPr/>
          </p:nvSpPr>
          <p:spPr bwMode="auto">
            <a:xfrm>
              <a:off x="11947" y="11727"/>
              <a:ext cx="716" cy="833"/>
            </a:xfrm>
            <a:custGeom>
              <a:avLst/>
              <a:gdLst>
                <a:gd name="T0" fmla="*/ 0 w 716"/>
                <a:gd name="T1" fmla="*/ 10 h 833"/>
                <a:gd name="T2" fmla="*/ 716 w 716"/>
                <a:gd name="T3" fmla="*/ 0 h 833"/>
                <a:gd name="T4" fmla="*/ 631 w 716"/>
                <a:gd name="T5" fmla="*/ 374 h 833"/>
                <a:gd name="T6" fmla="*/ 495 w 716"/>
                <a:gd name="T7" fmla="*/ 697 h 833"/>
                <a:gd name="T8" fmla="*/ 438 w 716"/>
                <a:gd name="T9" fmla="*/ 766 h 833"/>
                <a:gd name="T10" fmla="*/ 342 w 716"/>
                <a:gd name="T11" fmla="*/ 833 h 833"/>
                <a:gd name="T12" fmla="*/ 240 w 716"/>
                <a:gd name="T13" fmla="*/ 736 h 833"/>
                <a:gd name="T14" fmla="*/ 174 w 716"/>
                <a:gd name="T15" fmla="*/ 580 h 833"/>
                <a:gd name="T16" fmla="*/ 180 w 716"/>
                <a:gd name="T17" fmla="*/ 562 h 833"/>
                <a:gd name="T18" fmla="*/ 48 w 716"/>
                <a:gd name="T19" fmla="*/ 172 h 833"/>
                <a:gd name="T20" fmla="*/ 0 w 716"/>
                <a:gd name="T21" fmla="*/ 10 h 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6" h="833">
                  <a:moveTo>
                    <a:pt x="0" y="10"/>
                  </a:moveTo>
                  <a:lnTo>
                    <a:pt x="716" y="0"/>
                  </a:lnTo>
                  <a:lnTo>
                    <a:pt x="631" y="374"/>
                  </a:lnTo>
                  <a:lnTo>
                    <a:pt x="495" y="697"/>
                  </a:lnTo>
                  <a:lnTo>
                    <a:pt x="438" y="766"/>
                  </a:lnTo>
                  <a:lnTo>
                    <a:pt x="342" y="833"/>
                  </a:lnTo>
                  <a:lnTo>
                    <a:pt x="240" y="736"/>
                  </a:lnTo>
                  <a:lnTo>
                    <a:pt x="174" y="580"/>
                  </a:lnTo>
                  <a:lnTo>
                    <a:pt x="180" y="562"/>
                  </a:lnTo>
                  <a:lnTo>
                    <a:pt x="48" y="172"/>
                  </a:lnTo>
                  <a:cubicBezTo>
                    <a:pt x="48" y="121"/>
                    <a:pt x="0" y="10"/>
                    <a:pt x="0" y="10"/>
                  </a:cubicBezTo>
                  <a:close/>
                </a:path>
              </a:pathLst>
            </a:custGeom>
            <a:pattFill prst="ltUpDiag">
              <a:fgClr>
                <a:srgbClr val="C0C0C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Text Box 41"/>
            <p:cNvSpPr txBox="1">
              <a:spLocks noChangeArrowheads="1"/>
            </p:cNvSpPr>
            <p:nvPr/>
          </p:nvSpPr>
          <p:spPr bwMode="auto">
            <a:xfrm>
              <a:off x="12068" y="9840"/>
              <a:ext cx="51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r>
                <a:rPr lang="en-US" sz="1200">
                  <a:cs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55320" name="Text Box 40"/>
            <p:cNvSpPr txBox="1">
              <a:spLocks noChangeArrowheads="1"/>
            </p:cNvSpPr>
            <p:nvPr/>
          </p:nvSpPr>
          <p:spPr bwMode="auto">
            <a:xfrm>
              <a:off x="11303" y="10620"/>
              <a:ext cx="51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r>
                <a:rPr lang="en-US" sz="1200">
                  <a:cs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55321" name="Text Box 38"/>
            <p:cNvSpPr txBox="1">
              <a:spLocks noChangeArrowheads="1"/>
            </p:cNvSpPr>
            <p:nvPr/>
          </p:nvSpPr>
          <p:spPr bwMode="auto">
            <a:xfrm>
              <a:off x="12754" y="11234"/>
              <a:ext cx="59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5322" name="Text Box 36"/>
            <p:cNvSpPr txBox="1">
              <a:spLocks noChangeArrowheads="1"/>
            </p:cNvSpPr>
            <p:nvPr/>
          </p:nvSpPr>
          <p:spPr bwMode="auto">
            <a:xfrm>
              <a:off x="11983" y="11761"/>
              <a:ext cx="56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5323" name="Text Box 34"/>
            <p:cNvSpPr txBox="1">
              <a:spLocks noChangeArrowheads="1"/>
            </p:cNvSpPr>
            <p:nvPr/>
          </p:nvSpPr>
          <p:spPr bwMode="auto">
            <a:xfrm>
              <a:off x="11218" y="9432"/>
              <a:ext cx="5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55324" name="Group 27"/>
            <p:cNvGrpSpPr>
              <a:grpSpLocks/>
            </p:cNvGrpSpPr>
            <p:nvPr/>
          </p:nvGrpSpPr>
          <p:grpSpPr bwMode="auto">
            <a:xfrm>
              <a:off x="11269" y="9568"/>
              <a:ext cx="3494" cy="3332"/>
              <a:chOff x="11269" y="9568"/>
              <a:chExt cx="3494" cy="3332"/>
            </a:xfrm>
          </p:grpSpPr>
          <p:sp>
            <p:nvSpPr>
              <p:cNvPr id="55325" name="Line 33"/>
              <p:cNvSpPr>
                <a:spLocks noChangeShapeType="1"/>
              </p:cNvSpPr>
              <p:nvPr/>
            </p:nvSpPr>
            <p:spPr bwMode="auto">
              <a:xfrm>
                <a:off x="11286" y="9568"/>
                <a:ext cx="0" cy="33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32"/>
              <p:cNvSpPr>
                <a:spLocks noChangeShapeType="1"/>
              </p:cNvSpPr>
              <p:nvPr/>
            </p:nvSpPr>
            <p:spPr bwMode="auto">
              <a:xfrm>
                <a:off x="11269" y="11727"/>
                <a:ext cx="32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7" name="Freeform 31"/>
              <p:cNvSpPr>
                <a:spLocks/>
              </p:cNvSpPr>
              <p:nvPr/>
            </p:nvSpPr>
            <p:spPr bwMode="auto">
              <a:xfrm>
                <a:off x="11864" y="9993"/>
                <a:ext cx="2193" cy="1411"/>
              </a:xfrm>
              <a:custGeom>
                <a:avLst/>
                <a:gdLst>
                  <a:gd name="T0" fmla="*/ 0 w 2193"/>
                  <a:gd name="T1" fmla="*/ 0 h 1411"/>
                  <a:gd name="T2" fmla="*/ 1020 w 2193"/>
                  <a:gd name="T3" fmla="*/ 833 h 1411"/>
                  <a:gd name="T4" fmla="*/ 2193 w 2193"/>
                  <a:gd name="T5" fmla="*/ 1411 h 14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3" h="1411">
                    <a:moveTo>
                      <a:pt x="0" y="0"/>
                    </a:moveTo>
                    <a:cubicBezTo>
                      <a:pt x="327" y="299"/>
                      <a:pt x="655" y="598"/>
                      <a:pt x="1020" y="833"/>
                    </a:cubicBezTo>
                    <a:cubicBezTo>
                      <a:pt x="1385" y="1068"/>
                      <a:pt x="1789" y="1239"/>
                      <a:pt x="2193" y="1411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8" name="Freeform 30"/>
              <p:cNvSpPr>
                <a:spLocks/>
              </p:cNvSpPr>
              <p:nvPr/>
            </p:nvSpPr>
            <p:spPr bwMode="auto">
              <a:xfrm>
                <a:off x="11587" y="10345"/>
                <a:ext cx="2300" cy="2209"/>
              </a:xfrm>
              <a:custGeom>
                <a:avLst/>
                <a:gdLst>
                  <a:gd name="T0" fmla="*/ 0 w 2300"/>
                  <a:gd name="T1" fmla="*/ 0 h 2209"/>
                  <a:gd name="T2" fmla="*/ 216 w 2300"/>
                  <a:gd name="T3" fmla="*/ 972 h 2209"/>
                  <a:gd name="T4" fmla="*/ 548 w 2300"/>
                  <a:gd name="T5" fmla="*/ 2005 h 2209"/>
                  <a:gd name="T6" fmla="*/ 720 w 2300"/>
                  <a:gd name="T7" fmla="*/ 2196 h 2209"/>
                  <a:gd name="T8" fmla="*/ 908 w 2300"/>
                  <a:gd name="T9" fmla="*/ 1981 h 2209"/>
                  <a:gd name="T10" fmla="*/ 1088 w 2300"/>
                  <a:gd name="T11" fmla="*/ 1333 h 2209"/>
                  <a:gd name="T12" fmla="*/ 1220 w 2300"/>
                  <a:gd name="T13" fmla="*/ 829 h 2209"/>
                  <a:gd name="T14" fmla="*/ 1352 w 2300"/>
                  <a:gd name="T15" fmla="*/ 649 h 2209"/>
                  <a:gd name="T16" fmla="*/ 1520 w 2300"/>
                  <a:gd name="T17" fmla="*/ 769 h 2209"/>
                  <a:gd name="T18" fmla="*/ 1688 w 2300"/>
                  <a:gd name="T19" fmla="*/ 1069 h 2209"/>
                  <a:gd name="T20" fmla="*/ 1916 w 2300"/>
                  <a:gd name="T21" fmla="*/ 1201 h 2209"/>
                  <a:gd name="T22" fmla="*/ 2300 w 2300"/>
                  <a:gd name="T23" fmla="*/ 1273 h 2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00" h="2209">
                    <a:moveTo>
                      <a:pt x="0" y="0"/>
                    </a:moveTo>
                    <a:cubicBezTo>
                      <a:pt x="36" y="162"/>
                      <a:pt x="125" y="638"/>
                      <a:pt x="216" y="972"/>
                    </a:cubicBezTo>
                    <a:cubicBezTo>
                      <a:pt x="307" y="1306"/>
                      <a:pt x="464" y="1801"/>
                      <a:pt x="548" y="2005"/>
                    </a:cubicBezTo>
                    <a:cubicBezTo>
                      <a:pt x="632" y="2209"/>
                      <a:pt x="660" y="2200"/>
                      <a:pt x="720" y="2196"/>
                    </a:cubicBezTo>
                    <a:cubicBezTo>
                      <a:pt x="780" y="2192"/>
                      <a:pt x="847" y="2125"/>
                      <a:pt x="908" y="1981"/>
                    </a:cubicBezTo>
                    <a:cubicBezTo>
                      <a:pt x="969" y="1837"/>
                      <a:pt x="1036" y="1525"/>
                      <a:pt x="1088" y="1333"/>
                    </a:cubicBezTo>
                    <a:cubicBezTo>
                      <a:pt x="1140" y="1141"/>
                      <a:pt x="1176" y="943"/>
                      <a:pt x="1220" y="829"/>
                    </a:cubicBezTo>
                    <a:cubicBezTo>
                      <a:pt x="1264" y="715"/>
                      <a:pt x="1302" y="659"/>
                      <a:pt x="1352" y="649"/>
                    </a:cubicBezTo>
                    <a:cubicBezTo>
                      <a:pt x="1402" y="639"/>
                      <a:pt x="1464" y="699"/>
                      <a:pt x="1520" y="769"/>
                    </a:cubicBezTo>
                    <a:cubicBezTo>
                      <a:pt x="1576" y="839"/>
                      <a:pt x="1622" y="997"/>
                      <a:pt x="1688" y="1069"/>
                    </a:cubicBezTo>
                    <a:cubicBezTo>
                      <a:pt x="1754" y="1141"/>
                      <a:pt x="1814" y="1167"/>
                      <a:pt x="1916" y="1201"/>
                    </a:cubicBezTo>
                    <a:cubicBezTo>
                      <a:pt x="2018" y="1235"/>
                      <a:pt x="2220" y="1258"/>
                      <a:pt x="2300" y="127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9" name="Text Box 28"/>
              <p:cNvSpPr txBox="1">
                <a:spLocks noChangeArrowheads="1"/>
              </p:cNvSpPr>
              <p:nvPr/>
            </p:nvSpPr>
            <p:spPr bwMode="auto">
              <a:xfrm>
                <a:off x="14295" y="11358"/>
                <a:ext cx="46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p:sp>
        <p:nvSpPr>
          <p:cNvPr id="55311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2" name="Rectangle 48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Rectangle 49"/>
          <p:cNvSpPr>
            <a:spLocks noChangeArrowheads="1"/>
          </p:cNvSpPr>
          <p:nvPr/>
        </p:nvSpPr>
        <p:spPr bwMode="auto">
          <a:xfrm>
            <a:off x="152400" y="365125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4" name="Rectangle 50"/>
          <p:cNvSpPr>
            <a:spLocks noChangeArrowheads="1"/>
          </p:cNvSpPr>
          <p:nvPr/>
        </p:nvSpPr>
        <p:spPr bwMode="auto">
          <a:xfrm>
            <a:off x="152400" y="103505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5" name="Rectangle 51"/>
          <p:cNvSpPr>
            <a:spLocks noChangeArrowheads="1"/>
          </p:cNvSpPr>
          <p:nvPr/>
        </p:nvSpPr>
        <p:spPr bwMode="auto">
          <a:xfrm>
            <a:off x="152400" y="164465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775" y="365125"/>
            <a:ext cx="73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rgbClr val="FFFF00"/>
                </a:solidFill>
              </a:rPr>
              <a:t>Starov </a:t>
            </a:r>
            <a:r>
              <a:rPr lang="en-US" dirty="0">
                <a:solidFill>
                  <a:srgbClr val="FFFF00"/>
                </a:solidFill>
              </a:rPr>
              <a:t>V. M., </a:t>
            </a:r>
            <a:r>
              <a:rPr lang="en-US" dirty="0" err="1">
                <a:solidFill>
                  <a:srgbClr val="FFFF00"/>
                </a:solidFill>
              </a:rPr>
              <a:t>Velarde</a:t>
            </a:r>
            <a:r>
              <a:rPr lang="en-US" dirty="0">
                <a:solidFill>
                  <a:srgbClr val="FFFF00"/>
                </a:solidFill>
              </a:rPr>
              <a:t> M. G. Surface forces and wetting phenomena, </a:t>
            </a:r>
            <a:endParaRPr lang="en-US" dirty="0" smtClean="0">
              <a:solidFill>
                <a:srgbClr val="FFFF00"/>
              </a:solidFill>
            </a:endParaRPr>
          </a:p>
          <a:p>
            <a:pPr algn="ctr" rtl="0"/>
            <a:r>
              <a:rPr lang="en-US" dirty="0" smtClean="0">
                <a:solidFill>
                  <a:srgbClr val="FFFF00"/>
                </a:solidFill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Phys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Condens</a:t>
            </a:r>
            <a:r>
              <a:rPr lang="en-US" dirty="0">
                <a:solidFill>
                  <a:srgbClr val="FFFF00"/>
                </a:solidFill>
              </a:rPr>
              <a:t>. Matter, 2009, 21, 464121.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2" y="2243138"/>
            <a:ext cx="1676400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589" y="793376"/>
            <a:ext cx="8041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  <a:cs typeface="Arial" charset="0"/>
              </a:rPr>
              <a:t>Einstein, </a:t>
            </a:r>
            <a:r>
              <a:rPr lang="en-US" sz="3200" dirty="0" err="1">
                <a:solidFill>
                  <a:srgbClr val="FFFF00"/>
                </a:solidFill>
                <a:latin typeface="Times New Roman"/>
                <a:ea typeface="Times New Roman"/>
                <a:cs typeface="Arial" charset="0"/>
              </a:rPr>
              <a:t>Shrödinger</a:t>
            </a: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  <a:cs typeface="Arial" charset="0"/>
              </a:rPr>
              <a:t> and Bohr devoted their research </a:t>
            </a:r>
            <a:r>
              <a:rPr lang="en-US" sz="3200" dirty="0" smtClean="0">
                <a:solidFill>
                  <a:srgbClr val="FFFF00"/>
                </a:solidFill>
                <a:latin typeface="Times New Roman"/>
                <a:ea typeface="Times New Roman"/>
                <a:cs typeface="Arial" charset="0"/>
              </a:rPr>
              <a:t>activity to wetting  phenomena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7412" name="Picture 4" descr="http://upload.wikimedia.org/wikipedia/commons/thumb/f/f5/Einstein_1921_portrait2.jpg/220px-Einstein_1921_portrait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13" y="2413731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01" y="2514599"/>
            <a:ext cx="1590675" cy="22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3718" y="5002309"/>
            <a:ext cx="7839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Shrödinger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E.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Notiz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über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den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Kapillardruck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in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Gasblasen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Annalen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der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Physik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1915, 351 (3), 413-418.</a:t>
            </a:r>
          </a:p>
          <a:p>
            <a:pPr algn="ctr" rtl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Einstein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A.,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Folgerungen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aus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den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Capillaritätserscheinungen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Annalen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der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Physik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1901, 309 (3), 513-523.</a:t>
            </a:r>
          </a:p>
          <a:p>
            <a:pPr algn="ctr" rtl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Bohr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N. Determination of the Surface-Tension of Water by the Method of Jet Vibration, Phil. Trans. R. Soc.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Lond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A, 1909, 209, 281-317.</a:t>
            </a:r>
          </a:p>
        </p:txBody>
      </p:sp>
    </p:spTree>
    <p:extLst>
      <p:ext uri="{BB962C8B-B14F-4D97-AF65-F5344CB8AC3E}">
        <p14:creationId xmlns:p14="http://schemas.microsoft.com/office/powerpoint/2010/main" val="730505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FFFF00"/>
                </a:solidFill>
              </a:rPr>
              <a:t>Wetting of Rough Surfaces.</a:t>
            </a:r>
          </a:p>
          <a:p>
            <a:pPr algn="ctr" rtl="0"/>
            <a:r>
              <a:rPr lang="en-US" dirty="0" smtClean="0">
                <a:solidFill>
                  <a:srgbClr val="FFFF00"/>
                </a:solidFill>
              </a:rPr>
              <a:t>Imaging of The Triple Line with ESEM</a:t>
            </a:r>
          </a:p>
          <a:p>
            <a:pPr algn="ctr" rtl="0"/>
            <a:r>
              <a:rPr lang="en-US" dirty="0" smtClean="0">
                <a:solidFill>
                  <a:srgbClr val="FFFF00"/>
                </a:solidFill>
              </a:rPr>
              <a:t>What is the Scaling Law Describing the Roughness  of the Triple Line?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30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200" b="0" dirty="0" smtClean="0">
                <a:solidFill>
                  <a:srgbClr val="FFFF00"/>
                </a:solidFill>
              </a:rPr>
              <a:t>ESEM </a:t>
            </a:r>
            <a:r>
              <a:rPr lang="en-US" sz="3200" b="0" dirty="0">
                <a:solidFill>
                  <a:srgbClr val="FFFF00"/>
                </a:solidFill>
              </a:rPr>
              <a:t>images of the </a:t>
            </a:r>
            <a:r>
              <a:rPr lang="en-US" sz="3200" b="0" dirty="0" smtClean="0">
                <a:solidFill>
                  <a:srgbClr val="FFFF00"/>
                </a:solidFill>
              </a:rPr>
              <a:t>triple line </a:t>
            </a:r>
            <a:r>
              <a:rPr lang="en-US" sz="3200" b="0" dirty="0">
                <a:solidFill>
                  <a:srgbClr val="FFFF00"/>
                </a:solidFill>
              </a:rPr>
              <a:t>on </a:t>
            </a:r>
            <a:r>
              <a:rPr lang="en-US" sz="3200" b="0" dirty="0" smtClean="0">
                <a:solidFill>
                  <a:srgbClr val="FFFF00"/>
                </a:solidFill>
              </a:rPr>
              <a:t>the polycarbonate </a:t>
            </a:r>
            <a:r>
              <a:rPr lang="en-US" sz="3200" b="0" dirty="0">
                <a:solidFill>
                  <a:srgbClr val="FFFF00"/>
                </a:solidFill>
              </a:rPr>
              <a:t>surface</a:t>
            </a:r>
          </a:p>
        </p:txBody>
      </p:sp>
      <p:pic>
        <p:nvPicPr>
          <p:cNvPr id="89090" name="Picture 2" descr="Fig3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495549"/>
            <a:ext cx="4023793" cy="37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25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600" b="0" dirty="0" smtClean="0">
                <a:solidFill>
                  <a:srgbClr val="FFFF00"/>
                </a:solidFill>
              </a:rPr>
              <a:t>Universal Scaling Law Describing Roughness of the Triple Line</a:t>
            </a:r>
            <a:endParaRPr lang="en-US" sz="3600" b="0" dirty="0">
              <a:solidFill>
                <a:srgbClr val="FFFF00"/>
              </a:solidFill>
            </a:endParaRPr>
          </a:p>
        </p:txBody>
      </p:sp>
      <p:pic>
        <p:nvPicPr>
          <p:cNvPr id="90114" name="Chart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/>
          <a:stretch>
            <a:fillRect/>
          </a:stretch>
        </p:blipFill>
        <p:spPr bwMode="auto">
          <a:xfrm>
            <a:off x="2390775" y="2371725"/>
            <a:ext cx="5275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08672"/>
              </p:ext>
            </p:extLst>
          </p:nvPr>
        </p:nvGraphicFramePr>
        <p:xfrm>
          <a:off x="3513402" y="4200525"/>
          <a:ext cx="2830248" cy="97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6" name="משוואה" r:id="rId4" imgW="660400" imgH="228600" progId="Equation.3">
                  <p:embed/>
                </p:oleObj>
              </mc:Choice>
              <mc:Fallback>
                <p:oleObj name="משוואה" r:id="rId4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402" y="4200525"/>
                        <a:ext cx="2830248" cy="97501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5425" y="5734050"/>
            <a:ext cx="699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l-GR" dirty="0" smtClean="0">
                <a:solidFill>
                  <a:srgbClr val="FFFFFF"/>
                </a:solidFill>
              </a:rPr>
              <a:t>ζ = 0.63±0.02 </a:t>
            </a:r>
            <a:r>
              <a:rPr lang="en-US" dirty="0" smtClean="0">
                <a:solidFill>
                  <a:srgbClr val="FFFFFF"/>
                </a:solidFill>
              </a:rPr>
              <a:t>expanding regime; </a:t>
            </a:r>
            <a:r>
              <a:rPr lang="el-GR" dirty="0">
                <a:solidFill>
                  <a:srgbClr val="FFFFFF"/>
                </a:solidFill>
              </a:rPr>
              <a:t>ζ = </a:t>
            </a:r>
            <a:r>
              <a:rPr lang="el-GR" dirty="0" smtClean="0">
                <a:solidFill>
                  <a:srgbClr val="FFFFFF"/>
                </a:solidFill>
              </a:rPr>
              <a:t>0.60±0.05</a:t>
            </a:r>
            <a:r>
              <a:rPr lang="en-US" dirty="0" smtClean="0">
                <a:solidFill>
                  <a:srgbClr val="FFFFFF"/>
                </a:solidFill>
              </a:rPr>
              <a:t> retreating regime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6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600" dirty="0" smtClean="0">
                <a:solidFill>
                  <a:srgbClr val="FFFF00"/>
                </a:solidFill>
              </a:rPr>
              <a:t>Dynamics of wetting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sz="5400" dirty="0" smtClean="0">
                <a:solidFill>
                  <a:srgbClr val="FFFF00"/>
                </a:solidFill>
              </a:rPr>
              <a:t>The dynamic contact angle does not equal to the static one!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61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304800"/>
            <a:ext cx="8624887" cy="1431925"/>
          </a:xfrm>
        </p:spPr>
        <p:txBody>
          <a:bodyPr/>
          <a:lstStyle/>
          <a:p>
            <a:pPr algn="ctr" rtl="0"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Origin of the dynamic contact angle: A. The dynamic contact angle  is larger than the Young angle ; B. The opposite situation: the dynamic contact angle  is smaller than the Young angle .</a:t>
            </a:r>
            <a:endParaRPr lang="he-I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478088" y="1947863"/>
            <a:ext cx="4743450" cy="49149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6904038" y="6580188"/>
            <a:ext cx="1555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e-IL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he-IL"/>
          </a:p>
        </p:txBody>
      </p:sp>
      <p:grpSp>
        <p:nvGrpSpPr>
          <p:cNvPr id="57349" name="Group 39"/>
          <p:cNvGrpSpPr>
            <a:grpSpLocks/>
          </p:cNvGrpSpPr>
          <p:nvPr/>
        </p:nvGrpSpPr>
        <p:grpSpPr bwMode="auto">
          <a:xfrm>
            <a:off x="4849813" y="1862138"/>
            <a:ext cx="312737" cy="528637"/>
            <a:chOff x="3055" y="1173"/>
            <a:chExt cx="197" cy="333"/>
          </a:xfrm>
        </p:grpSpPr>
        <p:sp>
          <p:nvSpPr>
            <p:cNvPr id="57414" name="Rectangle 37"/>
            <p:cNvSpPr>
              <a:spLocks noChangeArrowheads="1"/>
            </p:cNvSpPr>
            <p:nvPr/>
          </p:nvSpPr>
          <p:spPr bwMode="auto">
            <a:xfrm>
              <a:off x="3055" y="1290"/>
              <a:ext cx="16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1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he-IL"/>
            </a:p>
          </p:txBody>
        </p:sp>
        <p:sp>
          <p:nvSpPr>
            <p:cNvPr id="57415" name="Rectangle 38"/>
            <p:cNvSpPr>
              <a:spLocks noChangeArrowheads="1"/>
            </p:cNvSpPr>
            <p:nvPr/>
          </p:nvSpPr>
          <p:spPr bwMode="auto">
            <a:xfrm>
              <a:off x="3087" y="1173"/>
              <a:ext cx="16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1900">
                  <a:solidFill>
                    <a:srgbClr val="000000"/>
                  </a:solidFill>
                  <a:latin typeface="MT Extra" pitchFamily="18" charset="2"/>
                </a:rPr>
                <a:t>r</a:t>
              </a:r>
              <a:endParaRPr lang="he-IL"/>
            </a:p>
          </p:txBody>
        </p:sp>
      </p:grpSp>
      <p:grpSp>
        <p:nvGrpSpPr>
          <p:cNvPr id="57350" name="Group 261164"/>
          <p:cNvGrpSpPr>
            <a:grpSpLocks/>
          </p:cNvGrpSpPr>
          <p:nvPr/>
        </p:nvGrpSpPr>
        <p:grpSpPr bwMode="auto">
          <a:xfrm>
            <a:off x="3357563" y="2043113"/>
            <a:ext cx="3140075" cy="4649787"/>
            <a:chOff x="3357602" y="2043113"/>
            <a:chExt cx="3140036" cy="4649788"/>
          </a:xfrm>
        </p:grpSpPr>
        <p:sp>
          <p:nvSpPr>
            <p:cNvPr id="57351" name="Freeform 7"/>
            <p:cNvSpPr>
              <a:spLocks noEditPoints="1"/>
            </p:cNvSpPr>
            <p:nvPr/>
          </p:nvSpPr>
          <p:spPr bwMode="auto">
            <a:xfrm>
              <a:off x="3606800" y="5807076"/>
              <a:ext cx="1268413" cy="82550"/>
            </a:xfrm>
            <a:custGeom>
              <a:avLst/>
              <a:gdLst>
                <a:gd name="T0" fmla="*/ 297378555 w 799"/>
                <a:gd name="T1" fmla="*/ 40322500 h 52"/>
                <a:gd name="T2" fmla="*/ 2013606431 w 799"/>
                <a:gd name="T3" fmla="*/ 42843450 h 52"/>
                <a:gd name="T4" fmla="*/ 2013606431 w 799"/>
                <a:gd name="T5" fmla="*/ 93246575 h 52"/>
                <a:gd name="T6" fmla="*/ 297378555 w 799"/>
                <a:gd name="T7" fmla="*/ 90725625 h 52"/>
                <a:gd name="T8" fmla="*/ 297378555 w 799"/>
                <a:gd name="T9" fmla="*/ 40322500 h 52"/>
                <a:gd name="T10" fmla="*/ 330141393 w 799"/>
                <a:gd name="T11" fmla="*/ 131048125 h 52"/>
                <a:gd name="T12" fmla="*/ 0 w 799"/>
                <a:gd name="T13" fmla="*/ 65524063 h 52"/>
                <a:gd name="T14" fmla="*/ 330141393 w 799"/>
                <a:gd name="T15" fmla="*/ 0 h 52"/>
                <a:gd name="T16" fmla="*/ 330141393 w 799"/>
                <a:gd name="T17" fmla="*/ 13104812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9" h="52">
                  <a:moveTo>
                    <a:pt x="118" y="16"/>
                  </a:moveTo>
                  <a:lnTo>
                    <a:pt x="799" y="17"/>
                  </a:lnTo>
                  <a:lnTo>
                    <a:pt x="799" y="37"/>
                  </a:lnTo>
                  <a:lnTo>
                    <a:pt x="118" y="36"/>
                  </a:lnTo>
                  <a:lnTo>
                    <a:pt x="118" y="16"/>
                  </a:lnTo>
                  <a:close/>
                  <a:moveTo>
                    <a:pt x="131" y="52"/>
                  </a:moveTo>
                  <a:lnTo>
                    <a:pt x="0" y="26"/>
                  </a:lnTo>
                  <a:lnTo>
                    <a:pt x="131" y="0"/>
                  </a:lnTo>
                  <a:lnTo>
                    <a:pt x="131" y="52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Freeform 8"/>
            <p:cNvSpPr>
              <a:spLocks noEditPoints="1"/>
            </p:cNvSpPr>
            <p:nvPr/>
          </p:nvSpPr>
          <p:spPr bwMode="auto">
            <a:xfrm>
              <a:off x="3998913" y="5046663"/>
              <a:ext cx="1822450" cy="839788"/>
            </a:xfrm>
            <a:custGeom>
              <a:avLst/>
              <a:gdLst>
                <a:gd name="T0" fmla="*/ 142351113 w 1877"/>
                <a:gd name="T1" fmla="*/ 113106337 h 865"/>
                <a:gd name="T2" fmla="*/ 830536196 w 1877"/>
                <a:gd name="T3" fmla="*/ 761584806 h 865"/>
                <a:gd name="T4" fmla="*/ 820166582 w 1877"/>
                <a:gd name="T5" fmla="*/ 756872284 h 865"/>
                <a:gd name="T6" fmla="*/ 1588483151 w 1877"/>
                <a:gd name="T7" fmla="*/ 760643078 h 865"/>
                <a:gd name="T8" fmla="*/ 1588483151 w 1877"/>
                <a:gd name="T9" fmla="*/ 790804574 h 865"/>
                <a:gd name="T10" fmla="*/ 820166582 w 1877"/>
                <a:gd name="T11" fmla="*/ 787033780 h 865"/>
                <a:gd name="T12" fmla="*/ 809795997 w 1877"/>
                <a:gd name="T13" fmla="*/ 783263957 h 865"/>
                <a:gd name="T14" fmla="*/ 121610914 w 1877"/>
                <a:gd name="T15" fmla="*/ 135728187 h 865"/>
                <a:gd name="T16" fmla="*/ 142351113 w 1877"/>
                <a:gd name="T17" fmla="*/ 113106337 h 865"/>
                <a:gd name="T18" fmla="*/ 118782572 w 1877"/>
                <a:gd name="T19" fmla="*/ 167775080 h 865"/>
                <a:gd name="T20" fmla="*/ 0 w 1877"/>
                <a:gd name="T21" fmla="*/ 0 h 865"/>
                <a:gd name="T22" fmla="*/ 174402736 w 1877"/>
                <a:gd name="T23" fmla="*/ 108393816 h 865"/>
                <a:gd name="T24" fmla="*/ 118782572 w 1877"/>
                <a:gd name="T25" fmla="*/ 167775080 h 865"/>
                <a:gd name="T26" fmla="*/ 1568685731 w 1877"/>
                <a:gd name="T27" fmla="*/ 735193133 h 865"/>
                <a:gd name="T28" fmla="*/ 1769485350 w 1877"/>
                <a:gd name="T29" fmla="*/ 776666039 h 865"/>
                <a:gd name="T30" fmla="*/ 1568685731 w 1877"/>
                <a:gd name="T31" fmla="*/ 815310850 h 865"/>
                <a:gd name="T32" fmla="*/ 1568685731 w 1877"/>
                <a:gd name="T33" fmla="*/ 735193133 h 8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77" h="865">
                  <a:moveTo>
                    <a:pt x="151" y="120"/>
                  </a:moveTo>
                  <a:lnTo>
                    <a:pt x="881" y="808"/>
                  </a:lnTo>
                  <a:lnTo>
                    <a:pt x="870" y="803"/>
                  </a:lnTo>
                  <a:lnTo>
                    <a:pt x="1685" y="807"/>
                  </a:lnTo>
                  <a:lnTo>
                    <a:pt x="1685" y="839"/>
                  </a:lnTo>
                  <a:lnTo>
                    <a:pt x="870" y="835"/>
                  </a:lnTo>
                  <a:cubicBezTo>
                    <a:pt x="866" y="835"/>
                    <a:pt x="862" y="834"/>
                    <a:pt x="859" y="831"/>
                  </a:cubicBezTo>
                  <a:lnTo>
                    <a:pt x="129" y="144"/>
                  </a:lnTo>
                  <a:lnTo>
                    <a:pt x="151" y="120"/>
                  </a:lnTo>
                  <a:close/>
                  <a:moveTo>
                    <a:pt x="126" y="178"/>
                  </a:moveTo>
                  <a:lnTo>
                    <a:pt x="0" y="0"/>
                  </a:lnTo>
                  <a:lnTo>
                    <a:pt x="185" y="115"/>
                  </a:lnTo>
                  <a:lnTo>
                    <a:pt x="126" y="178"/>
                  </a:lnTo>
                  <a:close/>
                  <a:moveTo>
                    <a:pt x="1664" y="780"/>
                  </a:moveTo>
                  <a:lnTo>
                    <a:pt x="1877" y="824"/>
                  </a:lnTo>
                  <a:lnTo>
                    <a:pt x="1664" y="865"/>
                  </a:lnTo>
                  <a:lnTo>
                    <a:pt x="1664" y="780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53" name="Group 11"/>
            <p:cNvGrpSpPr>
              <a:grpSpLocks/>
            </p:cNvGrpSpPr>
            <p:nvPr/>
          </p:nvGrpSpPr>
          <p:grpSpPr bwMode="auto">
            <a:xfrm>
              <a:off x="4794250" y="5792788"/>
              <a:ext cx="87313" cy="92075"/>
              <a:chOff x="3020" y="3649"/>
              <a:chExt cx="55" cy="58"/>
            </a:xfrm>
          </p:grpSpPr>
          <p:sp>
            <p:nvSpPr>
              <p:cNvPr id="57412" name="Oval 9"/>
              <p:cNvSpPr>
                <a:spLocks noChangeArrowheads="1"/>
              </p:cNvSpPr>
              <p:nvPr/>
            </p:nvSpPr>
            <p:spPr bwMode="auto">
              <a:xfrm>
                <a:off x="3020" y="3649"/>
                <a:ext cx="55" cy="5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7413" name="Oval 10"/>
              <p:cNvSpPr>
                <a:spLocks noChangeArrowheads="1"/>
              </p:cNvSpPr>
              <p:nvPr/>
            </p:nvSpPr>
            <p:spPr bwMode="auto">
              <a:xfrm>
                <a:off x="3020" y="3649"/>
                <a:ext cx="55" cy="58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7354" name="Group 14"/>
            <p:cNvGrpSpPr>
              <a:grpSpLocks/>
            </p:cNvGrpSpPr>
            <p:nvPr/>
          </p:nvGrpSpPr>
          <p:grpSpPr bwMode="auto">
            <a:xfrm>
              <a:off x="5046663" y="5818188"/>
              <a:ext cx="376238" cy="392113"/>
              <a:chOff x="3179" y="3665"/>
              <a:chExt cx="237" cy="247"/>
            </a:xfrm>
          </p:grpSpPr>
          <p:sp>
            <p:nvSpPr>
              <p:cNvPr id="57410" name="Rectangle 12"/>
              <p:cNvSpPr>
                <a:spLocks noChangeArrowheads="1"/>
              </p:cNvSpPr>
              <p:nvPr/>
            </p:nvSpPr>
            <p:spPr bwMode="auto">
              <a:xfrm>
                <a:off x="3271" y="3780"/>
                <a:ext cx="14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SA</a:t>
                </a:r>
                <a:endParaRPr lang="he-IL"/>
              </a:p>
            </p:txBody>
          </p:sp>
          <p:sp>
            <p:nvSpPr>
              <p:cNvPr id="57411" name="Rectangle 13"/>
              <p:cNvSpPr>
                <a:spLocks noChangeArrowheads="1"/>
              </p:cNvSpPr>
              <p:nvPr/>
            </p:nvSpPr>
            <p:spPr bwMode="auto">
              <a:xfrm>
                <a:off x="3179" y="3665"/>
                <a:ext cx="1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he-IL"/>
              </a:p>
            </p:txBody>
          </p:sp>
        </p:grpSp>
        <p:sp>
          <p:nvSpPr>
            <p:cNvPr id="57355" name="Rectangle 15"/>
            <p:cNvSpPr>
              <a:spLocks noChangeArrowheads="1"/>
            </p:cNvSpPr>
            <p:nvPr/>
          </p:nvSpPr>
          <p:spPr bwMode="auto">
            <a:xfrm>
              <a:off x="5397500" y="5849938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grpSp>
          <p:nvGrpSpPr>
            <p:cNvPr id="57356" name="Group 18"/>
            <p:cNvGrpSpPr>
              <a:grpSpLocks/>
            </p:cNvGrpSpPr>
            <p:nvPr/>
          </p:nvGrpSpPr>
          <p:grpSpPr bwMode="auto">
            <a:xfrm>
              <a:off x="3757613" y="5832476"/>
              <a:ext cx="384175" cy="395288"/>
              <a:chOff x="2367" y="3674"/>
              <a:chExt cx="242" cy="249"/>
            </a:xfrm>
          </p:grpSpPr>
          <p:sp>
            <p:nvSpPr>
              <p:cNvPr id="57408" name="Rectangle 16"/>
              <p:cNvSpPr>
                <a:spLocks noChangeArrowheads="1"/>
              </p:cNvSpPr>
              <p:nvPr/>
            </p:nvSpPr>
            <p:spPr bwMode="auto">
              <a:xfrm>
                <a:off x="2460" y="3791"/>
                <a:ext cx="149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LA</a:t>
                </a:r>
                <a:endParaRPr lang="he-IL"/>
              </a:p>
            </p:txBody>
          </p:sp>
          <p:sp>
            <p:nvSpPr>
              <p:cNvPr id="57409" name="Rectangle 17"/>
              <p:cNvSpPr>
                <a:spLocks noChangeArrowheads="1"/>
              </p:cNvSpPr>
              <p:nvPr/>
            </p:nvSpPr>
            <p:spPr bwMode="auto">
              <a:xfrm>
                <a:off x="2367" y="3674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he-IL"/>
              </a:p>
            </p:txBody>
          </p:sp>
        </p:grpSp>
        <p:sp>
          <p:nvSpPr>
            <p:cNvPr id="57357" name="Rectangle 19"/>
            <p:cNvSpPr>
              <a:spLocks noChangeArrowheads="1"/>
            </p:cNvSpPr>
            <p:nvPr/>
          </p:nvSpPr>
          <p:spPr bwMode="auto">
            <a:xfrm>
              <a:off x="4106863" y="5865813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sp>
          <p:nvSpPr>
            <p:cNvPr id="57358" name="Rectangle 20"/>
            <p:cNvSpPr>
              <a:spLocks noChangeArrowheads="1"/>
            </p:cNvSpPr>
            <p:nvPr/>
          </p:nvSpPr>
          <p:spPr bwMode="auto">
            <a:xfrm>
              <a:off x="3865563" y="4975226"/>
              <a:ext cx="25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1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he-IL"/>
            </a:p>
          </p:txBody>
        </p:sp>
        <p:sp>
          <p:nvSpPr>
            <p:cNvPr id="57359" name="Rectangle 21"/>
            <p:cNvSpPr>
              <a:spLocks noChangeArrowheads="1"/>
            </p:cNvSpPr>
            <p:nvPr/>
          </p:nvSpPr>
          <p:spPr bwMode="auto">
            <a:xfrm>
              <a:off x="4044950" y="4994276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grpSp>
          <p:nvGrpSpPr>
            <p:cNvPr id="57360" name="Group 24"/>
            <p:cNvGrpSpPr>
              <a:grpSpLocks/>
            </p:cNvGrpSpPr>
            <p:nvPr/>
          </p:nvGrpSpPr>
          <p:grpSpPr bwMode="auto">
            <a:xfrm>
              <a:off x="4409296" y="5365751"/>
              <a:ext cx="493716" cy="395288"/>
              <a:chOff x="2824" y="3380"/>
              <a:chExt cx="311" cy="249"/>
            </a:xfrm>
          </p:grpSpPr>
          <p:sp>
            <p:nvSpPr>
              <p:cNvPr id="57406" name="Rectangle 22"/>
              <p:cNvSpPr>
                <a:spLocks noChangeArrowheads="1"/>
              </p:cNvSpPr>
              <p:nvPr/>
            </p:nvSpPr>
            <p:spPr bwMode="auto">
              <a:xfrm>
                <a:off x="3045" y="3497"/>
                <a:ext cx="9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he-IL"/>
              </a:p>
            </p:txBody>
          </p:sp>
          <p:sp>
            <p:nvSpPr>
              <p:cNvPr id="57407" name="Rectangle 23"/>
              <p:cNvSpPr>
                <a:spLocks noChangeArrowheads="1"/>
              </p:cNvSpPr>
              <p:nvPr/>
            </p:nvSpPr>
            <p:spPr bwMode="auto">
              <a:xfrm>
                <a:off x="2824" y="3380"/>
                <a:ext cx="27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he-IL"/>
              </a:p>
            </p:txBody>
          </p:sp>
        </p:grpSp>
        <p:sp>
          <p:nvSpPr>
            <p:cNvPr id="57361" name="Freeform 26"/>
            <p:cNvSpPr>
              <a:spLocks/>
            </p:cNvSpPr>
            <p:nvPr/>
          </p:nvSpPr>
          <p:spPr bwMode="auto">
            <a:xfrm>
              <a:off x="4559300" y="5549901"/>
              <a:ext cx="123825" cy="298450"/>
            </a:xfrm>
            <a:custGeom>
              <a:avLst/>
              <a:gdLst>
                <a:gd name="T0" fmla="*/ 196572188 w 78"/>
                <a:gd name="T1" fmla="*/ 0 h 188"/>
                <a:gd name="T2" fmla="*/ 105846563 w 78"/>
                <a:gd name="T3" fmla="*/ 88206263 h 188"/>
                <a:gd name="T4" fmla="*/ 47883763 w 78"/>
                <a:gd name="T5" fmla="*/ 199093138 h 188"/>
                <a:gd name="T6" fmla="*/ 7561263 w 78"/>
                <a:gd name="T7" fmla="*/ 365423450 h 188"/>
                <a:gd name="T8" fmla="*/ 7561263 w 78"/>
                <a:gd name="T9" fmla="*/ 47378937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88">
                  <a:moveTo>
                    <a:pt x="78" y="0"/>
                  </a:moveTo>
                  <a:cubicBezTo>
                    <a:pt x="71" y="6"/>
                    <a:pt x="52" y="22"/>
                    <a:pt x="42" y="35"/>
                  </a:cubicBezTo>
                  <a:cubicBezTo>
                    <a:pt x="32" y="49"/>
                    <a:pt x="25" y="60"/>
                    <a:pt x="19" y="79"/>
                  </a:cubicBezTo>
                  <a:cubicBezTo>
                    <a:pt x="12" y="97"/>
                    <a:pt x="6" y="127"/>
                    <a:pt x="3" y="145"/>
                  </a:cubicBezTo>
                  <a:cubicBezTo>
                    <a:pt x="0" y="163"/>
                    <a:pt x="2" y="176"/>
                    <a:pt x="3" y="188"/>
                  </a:cubicBezTo>
                </a:path>
              </a:pathLst>
            </a:custGeom>
            <a:noFill/>
            <a:ln w="1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Freeform 27"/>
            <p:cNvSpPr>
              <a:spLocks/>
            </p:cNvSpPr>
            <p:nvPr/>
          </p:nvSpPr>
          <p:spPr bwMode="auto">
            <a:xfrm>
              <a:off x="4367213" y="5530851"/>
              <a:ext cx="122238" cy="300038"/>
            </a:xfrm>
            <a:custGeom>
              <a:avLst/>
              <a:gdLst>
                <a:gd name="T0" fmla="*/ 194053619 w 77"/>
                <a:gd name="T1" fmla="*/ 0 h 189"/>
                <a:gd name="T2" fmla="*/ 105846995 w 77"/>
                <a:gd name="T3" fmla="*/ 90725776 h 189"/>
                <a:gd name="T4" fmla="*/ 47883958 w 77"/>
                <a:gd name="T5" fmla="*/ 196572515 h 189"/>
                <a:gd name="T6" fmla="*/ 7561293 w 77"/>
                <a:gd name="T7" fmla="*/ 365424059 h 189"/>
                <a:gd name="T8" fmla="*/ 7561293 w 77"/>
                <a:gd name="T9" fmla="*/ 476311119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89">
                  <a:moveTo>
                    <a:pt x="77" y="0"/>
                  </a:moveTo>
                  <a:cubicBezTo>
                    <a:pt x="71" y="6"/>
                    <a:pt x="52" y="23"/>
                    <a:pt x="42" y="36"/>
                  </a:cubicBezTo>
                  <a:cubicBezTo>
                    <a:pt x="32" y="48"/>
                    <a:pt x="25" y="61"/>
                    <a:pt x="19" y="78"/>
                  </a:cubicBezTo>
                  <a:cubicBezTo>
                    <a:pt x="12" y="97"/>
                    <a:pt x="5" y="127"/>
                    <a:pt x="3" y="145"/>
                  </a:cubicBezTo>
                  <a:cubicBezTo>
                    <a:pt x="0" y="163"/>
                    <a:pt x="1" y="176"/>
                    <a:pt x="3" y="189"/>
                  </a:cubicBezTo>
                </a:path>
              </a:pathLst>
            </a:cu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Rectangle 28"/>
            <p:cNvSpPr>
              <a:spLocks noChangeArrowheads="1"/>
            </p:cNvSpPr>
            <p:nvPr/>
          </p:nvSpPr>
          <p:spPr bwMode="auto">
            <a:xfrm>
              <a:off x="4697413" y="4032251"/>
              <a:ext cx="27940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he-IL"/>
            </a:p>
          </p:txBody>
        </p:sp>
        <p:sp>
          <p:nvSpPr>
            <p:cNvPr id="57364" name="Rectangle 29"/>
            <p:cNvSpPr>
              <a:spLocks noChangeArrowheads="1"/>
            </p:cNvSpPr>
            <p:nvPr/>
          </p:nvSpPr>
          <p:spPr bwMode="auto">
            <a:xfrm>
              <a:off x="4868863" y="4032251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sp>
          <p:nvSpPr>
            <p:cNvPr id="57365" name="Freeform 30"/>
            <p:cNvSpPr>
              <a:spLocks noEditPoints="1"/>
            </p:cNvSpPr>
            <p:nvPr/>
          </p:nvSpPr>
          <p:spPr bwMode="auto">
            <a:xfrm>
              <a:off x="3849688" y="3359151"/>
              <a:ext cx="2647950" cy="82550"/>
            </a:xfrm>
            <a:custGeom>
              <a:avLst/>
              <a:gdLst>
                <a:gd name="T0" fmla="*/ 120687094 w 2727"/>
                <a:gd name="T1" fmla="*/ 29483788 h 86"/>
                <a:gd name="T2" fmla="*/ 2147483647 w 2727"/>
                <a:gd name="T3" fmla="*/ 30405277 h 86"/>
                <a:gd name="T4" fmla="*/ 2147483647 w 2727"/>
                <a:gd name="T5" fmla="*/ 39619201 h 86"/>
                <a:gd name="T6" fmla="*/ 2147483647 w 2727"/>
                <a:gd name="T7" fmla="*/ 49754613 h 86"/>
                <a:gd name="T8" fmla="*/ 120687094 w 2727"/>
                <a:gd name="T9" fmla="*/ 48833124 h 86"/>
                <a:gd name="T10" fmla="*/ 111257596 w 2727"/>
                <a:gd name="T11" fmla="*/ 38697712 h 86"/>
                <a:gd name="T12" fmla="*/ 120687094 w 2727"/>
                <a:gd name="T13" fmla="*/ 29483788 h 86"/>
                <a:gd name="T14" fmla="*/ 201773402 w 2727"/>
                <a:gd name="T15" fmla="*/ 78316913 h 86"/>
                <a:gd name="T16" fmla="*/ 0 w 2727"/>
                <a:gd name="T17" fmla="*/ 38697712 h 86"/>
                <a:gd name="T18" fmla="*/ 201773402 w 2727"/>
                <a:gd name="T19" fmla="*/ 0 h 86"/>
                <a:gd name="T20" fmla="*/ 201773402 w 2727"/>
                <a:gd name="T21" fmla="*/ 78316913 h 86"/>
                <a:gd name="T22" fmla="*/ 2147483647 w 2727"/>
                <a:gd name="T23" fmla="*/ 921488 h 86"/>
                <a:gd name="T24" fmla="*/ 2147483647 w 2727"/>
                <a:gd name="T25" fmla="*/ 39619201 h 86"/>
                <a:gd name="T26" fmla="*/ 2147483647 w 2727"/>
                <a:gd name="T27" fmla="*/ 79238401 h 86"/>
                <a:gd name="T28" fmla="*/ 2147483647 w 2727"/>
                <a:gd name="T29" fmla="*/ 921488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7" h="86">
                  <a:moveTo>
                    <a:pt x="128" y="32"/>
                  </a:moveTo>
                  <a:lnTo>
                    <a:pt x="2599" y="33"/>
                  </a:lnTo>
                  <a:cubicBezTo>
                    <a:pt x="2605" y="33"/>
                    <a:pt x="2609" y="37"/>
                    <a:pt x="2609" y="43"/>
                  </a:cubicBezTo>
                  <a:cubicBezTo>
                    <a:pt x="2609" y="49"/>
                    <a:pt x="2605" y="54"/>
                    <a:pt x="2599" y="54"/>
                  </a:cubicBezTo>
                  <a:lnTo>
                    <a:pt x="128" y="53"/>
                  </a:lnTo>
                  <a:cubicBezTo>
                    <a:pt x="122" y="53"/>
                    <a:pt x="118" y="48"/>
                    <a:pt x="118" y="42"/>
                  </a:cubicBezTo>
                  <a:cubicBezTo>
                    <a:pt x="118" y="36"/>
                    <a:pt x="122" y="32"/>
                    <a:pt x="128" y="32"/>
                  </a:cubicBezTo>
                  <a:close/>
                  <a:moveTo>
                    <a:pt x="214" y="85"/>
                  </a:moveTo>
                  <a:lnTo>
                    <a:pt x="0" y="42"/>
                  </a:lnTo>
                  <a:lnTo>
                    <a:pt x="214" y="0"/>
                  </a:lnTo>
                  <a:lnTo>
                    <a:pt x="214" y="85"/>
                  </a:lnTo>
                  <a:close/>
                  <a:moveTo>
                    <a:pt x="2513" y="1"/>
                  </a:moveTo>
                  <a:lnTo>
                    <a:pt x="2727" y="43"/>
                  </a:lnTo>
                  <a:lnTo>
                    <a:pt x="2513" y="86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31"/>
            <p:cNvSpPr>
              <a:spLocks noEditPoints="1"/>
            </p:cNvSpPr>
            <p:nvPr/>
          </p:nvSpPr>
          <p:spPr bwMode="auto">
            <a:xfrm>
              <a:off x="3962400" y="2598738"/>
              <a:ext cx="1822450" cy="839788"/>
            </a:xfrm>
            <a:custGeom>
              <a:avLst/>
              <a:gdLst>
                <a:gd name="T0" fmla="*/ 141408333 w 1877"/>
                <a:gd name="T1" fmla="*/ 113106337 h 865"/>
                <a:gd name="T2" fmla="*/ 830536196 w 1877"/>
                <a:gd name="T3" fmla="*/ 760643078 h 865"/>
                <a:gd name="T4" fmla="*/ 820166582 w 1877"/>
                <a:gd name="T5" fmla="*/ 756872284 h 865"/>
                <a:gd name="T6" fmla="*/ 1588483151 w 1877"/>
                <a:gd name="T7" fmla="*/ 759700380 h 865"/>
                <a:gd name="T8" fmla="*/ 1588483151 w 1877"/>
                <a:gd name="T9" fmla="*/ 789861875 h 865"/>
                <a:gd name="T10" fmla="*/ 820166582 w 1877"/>
                <a:gd name="T11" fmla="*/ 787033780 h 865"/>
                <a:gd name="T12" fmla="*/ 809795997 w 1877"/>
                <a:gd name="T13" fmla="*/ 783263957 h 865"/>
                <a:gd name="T14" fmla="*/ 120668133 w 1877"/>
                <a:gd name="T15" fmla="*/ 134785489 h 865"/>
                <a:gd name="T16" fmla="*/ 141408333 w 1877"/>
                <a:gd name="T17" fmla="*/ 113106337 h 865"/>
                <a:gd name="T18" fmla="*/ 118782572 w 1877"/>
                <a:gd name="T19" fmla="*/ 166832381 h 865"/>
                <a:gd name="T20" fmla="*/ 0 w 1877"/>
                <a:gd name="T21" fmla="*/ 0 h 865"/>
                <a:gd name="T22" fmla="*/ 173460927 w 1877"/>
                <a:gd name="T23" fmla="*/ 108393816 h 865"/>
                <a:gd name="T24" fmla="*/ 118782572 w 1877"/>
                <a:gd name="T25" fmla="*/ 166832381 h 865"/>
                <a:gd name="T26" fmla="*/ 1568685731 w 1877"/>
                <a:gd name="T27" fmla="*/ 735193133 h 865"/>
                <a:gd name="T28" fmla="*/ 1769485350 w 1877"/>
                <a:gd name="T29" fmla="*/ 775723340 h 865"/>
                <a:gd name="T30" fmla="*/ 1567742951 w 1877"/>
                <a:gd name="T31" fmla="*/ 815310850 h 865"/>
                <a:gd name="T32" fmla="*/ 1568685731 w 1877"/>
                <a:gd name="T33" fmla="*/ 735193133 h 8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77" h="865">
                  <a:moveTo>
                    <a:pt x="150" y="120"/>
                  </a:moveTo>
                  <a:lnTo>
                    <a:pt x="881" y="807"/>
                  </a:lnTo>
                  <a:lnTo>
                    <a:pt x="870" y="803"/>
                  </a:lnTo>
                  <a:lnTo>
                    <a:pt x="1685" y="806"/>
                  </a:lnTo>
                  <a:lnTo>
                    <a:pt x="1685" y="838"/>
                  </a:lnTo>
                  <a:lnTo>
                    <a:pt x="870" y="835"/>
                  </a:lnTo>
                  <a:cubicBezTo>
                    <a:pt x="866" y="835"/>
                    <a:pt x="862" y="833"/>
                    <a:pt x="859" y="831"/>
                  </a:cubicBezTo>
                  <a:lnTo>
                    <a:pt x="128" y="143"/>
                  </a:lnTo>
                  <a:lnTo>
                    <a:pt x="150" y="120"/>
                  </a:lnTo>
                  <a:close/>
                  <a:moveTo>
                    <a:pt x="126" y="177"/>
                  </a:moveTo>
                  <a:lnTo>
                    <a:pt x="0" y="0"/>
                  </a:lnTo>
                  <a:lnTo>
                    <a:pt x="184" y="115"/>
                  </a:lnTo>
                  <a:lnTo>
                    <a:pt x="126" y="177"/>
                  </a:lnTo>
                  <a:close/>
                  <a:moveTo>
                    <a:pt x="1664" y="780"/>
                  </a:moveTo>
                  <a:lnTo>
                    <a:pt x="1877" y="823"/>
                  </a:lnTo>
                  <a:lnTo>
                    <a:pt x="1663" y="865"/>
                  </a:lnTo>
                  <a:lnTo>
                    <a:pt x="1664" y="780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32"/>
            <p:cNvSpPr>
              <a:spLocks noChangeShapeType="1"/>
            </p:cNvSpPr>
            <p:nvPr/>
          </p:nvSpPr>
          <p:spPr bwMode="auto">
            <a:xfrm flipH="1" flipV="1">
              <a:off x="3563938" y="2808288"/>
              <a:ext cx="1250950" cy="598488"/>
            </a:xfrm>
            <a:prstGeom prst="line">
              <a:avLst/>
            </a:prstGeom>
            <a:noFill/>
            <a:ln w="1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68" name="Group 35"/>
            <p:cNvGrpSpPr>
              <a:grpSpLocks/>
            </p:cNvGrpSpPr>
            <p:nvPr/>
          </p:nvGrpSpPr>
          <p:grpSpPr bwMode="auto">
            <a:xfrm>
              <a:off x="4757738" y="3343276"/>
              <a:ext cx="85725" cy="93663"/>
              <a:chOff x="2997" y="2106"/>
              <a:chExt cx="54" cy="59"/>
            </a:xfrm>
          </p:grpSpPr>
          <p:sp>
            <p:nvSpPr>
              <p:cNvPr id="57404" name="Oval 33"/>
              <p:cNvSpPr>
                <a:spLocks noChangeArrowheads="1"/>
              </p:cNvSpPr>
              <p:nvPr/>
            </p:nvSpPr>
            <p:spPr bwMode="auto">
              <a:xfrm>
                <a:off x="2997" y="2106"/>
                <a:ext cx="54" cy="5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7405" name="Oval 34"/>
              <p:cNvSpPr>
                <a:spLocks noChangeArrowheads="1"/>
              </p:cNvSpPr>
              <p:nvPr/>
            </p:nvSpPr>
            <p:spPr bwMode="auto">
              <a:xfrm>
                <a:off x="2997" y="2106"/>
                <a:ext cx="54" cy="59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57369" name="Freeform 36"/>
            <p:cNvSpPr>
              <a:spLocks noEditPoints="1"/>
            </p:cNvSpPr>
            <p:nvPr/>
          </p:nvSpPr>
          <p:spPr bwMode="auto">
            <a:xfrm>
              <a:off x="4527550" y="2279651"/>
              <a:ext cx="769938" cy="125413"/>
            </a:xfrm>
            <a:custGeom>
              <a:avLst/>
              <a:gdLst>
                <a:gd name="T0" fmla="*/ 0 w 485"/>
                <a:gd name="T1" fmla="*/ 75604989 h 79"/>
                <a:gd name="T2" fmla="*/ 1058466312 w 485"/>
                <a:gd name="T3" fmla="*/ 75604989 h 79"/>
                <a:gd name="T4" fmla="*/ 1058466312 w 485"/>
                <a:gd name="T5" fmla="*/ 123488942 h 79"/>
                <a:gd name="T6" fmla="*/ 0 w 485"/>
                <a:gd name="T7" fmla="*/ 123488942 h 79"/>
                <a:gd name="T8" fmla="*/ 0 w 485"/>
                <a:gd name="T9" fmla="*/ 75604989 h 79"/>
                <a:gd name="T10" fmla="*/ 1025705054 w 485"/>
                <a:gd name="T11" fmla="*/ 0 h 79"/>
                <a:gd name="T12" fmla="*/ 1222277369 w 485"/>
                <a:gd name="T13" fmla="*/ 100806652 h 79"/>
                <a:gd name="T14" fmla="*/ 1025705054 w 485"/>
                <a:gd name="T15" fmla="*/ 199093931 h 79"/>
                <a:gd name="T16" fmla="*/ 1025705054 w 48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79">
                  <a:moveTo>
                    <a:pt x="0" y="30"/>
                  </a:moveTo>
                  <a:lnTo>
                    <a:pt x="420" y="30"/>
                  </a:lnTo>
                  <a:lnTo>
                    <a:pt x="420" y="49"/>
                  </a:lnTo>
                  <a:lnTo>
                    <a:pt x="0" y="49"/>
                  </a:lnTo>
                  <a:lnTo>
                    <a:pt x="0" y="30"/>
                  </a:lnTo>
                  <a:close/>
                  <a:moveTo>
                    <a:pt x="407" y="0"/>
                  </a:moveTo>
                  <a:lnTo>
                    <a:pt x="485" y="40"/>
                  </a:lnTo>
                  <a:lnTo>
                    <a:pt x="407" y="79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Rectangle 40"/>
            <p:cNvSpPr>
              <a:spLocks noChangeArrowheads="1"/>
            </p:cNvSpPr>
            <p:nvPr/>
          </p:nvSpPr>
          <p:spPr bwMode="auto">
            <a:xfrm>
              <a:off x="5070475" y="2043113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grpSp>
          <p:nvGrpSpPr>
            <p:cNvPr id="57371" name="Group 43"/>
            <p:cNvGrpSpPr>
              <a:grpSpLocks/>
            </p:cNvGrpSpPr>
            <p:nvPr/>
          </p:nvGrpSpPr>
          <p:grpSpPr bwMode="auto">
            <a:xfrm>
              <a:off x="5016500" y="3378201"/>
              <a:ext cx="377825" cy="390525"/>
              <a:chOff x="3160" y="2128"/>
              <a:chExt cx="238" cy="246"/>
            </a:xfrm>
          </p:grpSpPr>
          <p:sp>
            <p:nvSpPr>
              <p:cNvPr id="57402" name="Rectangle 41"/>
              <p:cNvSpPr>
                <a:spLocks noChangeArrowheads="1"/>
              </p:cNvSpPr>
              <p:nvPr/>
            </p:nvSpPr>
            <p:spPr bwMode="auto">
              <a:xfrm>
                <a:off x="3252" y="2242"/>
                <a:ext cx="14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SA</a:t>
                </a:r>
                <a:endParaRPr lang="he-IL"/>
              </a:p>
            </p:txBody>
          </p:sp>
          <p:sp>
            <p:nvSpPr>
              <p:cNvPr id="57403" name="Rectangle 42"/>
              <p:cNvSpPr>
                <a:spLocks noChangeArrowheads="1"/>
              </p:cNvSpPr>
              <p:nvPr/>
            </p:nvSpPr>
            <p:spPr bwMode="auto">
              <a:xfrm>
                <a:off x="3160" y="2128"/>
                <a:ext cx="16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he-IL"/>
              </a:p>
            </p:txBody>
          </p:sp>
        </p:grpSp>
        <p:sp>
          <p:nvSpPr>
            <p:cNvPr id="57372" name="Rectangle 44"/>
            <p:cNvSpPr>
              <a:spLocks noChangeArrowheads="1"/>
            </p:cNvSpPr>
            <p:nvPr/>
          </p:nvSpPr>
          <p:spPr bwMode="auto">
            <a:xfrm>
              <a:off x="5365750" y="3409951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grpSp>
          <p:nvGrpSpPr>
            <p:cNvPr id="57373" name="Group 47"/>
            <p:cNvGrpSpPr>
              <a:grpSpLocks/>
            </p:cNvGrpSpPr>
            <p:nvPr/>
          </p:nvGrpSpPr>
          <p:grpSpPr bwMode="auto">
            <a:xfrm>
              <a:off x="4037013" y="3375026"/>
              <a:ext cx="382588" cy="395288"/>
              <a:chOff x="2543" y="2126"/>
              <a:chExt cx="241" cy="249"/>
            </a:xfrm>
          </p:grpSpPr>
          <p:sp>
            <p:nvSpPr>
              <p:cNvPr id="57400" name="Rectangle 45"/>
              <p:cNvSpPr>
                <a:spLocks noChangeArrowheads="1"/>
              </p:cNvSpPr>
              <p:nvPr/>
            </p:nvSpPr>
            <p:spPr bwMode="auto">
              <a:xfrm>
                <a:off x="2636" y="2243"/>
                <a:ext cx="14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LA</a:t>
                </a:r>
                <a:endParaRPr lang="he-IL"/>
              </a:p>
            </p:txBody>
          </p:sp>
          <p:sp>
            <p:nvSpPr>
              <p:cNvPr id="57401" name="Rectangle 46"/>
              <p:cNvSpPr>
                <a:spLocks noChangeArrowheads="1"/>
              </p:cNvSpPr>
              <p:nvPr/>
            </p:nvSpPr>
            <p:spPr bwMode="auto">
              <a:xfrm>
                <a:off x="2543" y="2126"/>
                <a:ext cx="159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he-IL"/>
              </a:p>
            </p:txBody>
          </p:sp>
        </p:grpSp>
        <p:sp>
          <p:nvSpPr>
            <p:cNvPr id="57374" name="Rectangle 48"/>
            <p:cNvSpPr>
              <a:spLocks noChangeArrowheads="1"/>
            </p:cNvSpPr>
            <p:nvPr/>
          </p:nvSpPr>
          <p:spPr bwMode="auto">
            <a:xfrm>
              <a:off x="4387850" y="3409951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sp>
          <p:nvSpPr>
            <p:cNvPr id="57375" name="Line 49"/>
            <p:cNvSpPr>
              <a:spLocks noChangeShapeType="1"/>
            </p:cNvSpPr>
            <p:nvPr/>
          </p:nvSpPr>
          <p:spPr bwMode="auto">
            <a:xfrm flipH="1" flipV="1">
              <a:off x="3470275" y="3398838"/>
              <a:ext cx="671513" cy="7938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Rectangle 50"/>
            <p:cNvSpPr>
              <a:spLocks noChangeArrowheads="1"/>
            </p:cNvSpPr>
            <p:nvPr/>
          </p:nvSpPr>
          <p:spPr bwMode="auto">
            <a:xfrm>
              <a:off x="3561674" y="2082801"/>
              <a:ext cx="38258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he-IL" sz="1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he-IL"/>
            </a:p>
          </p:txBody>
        </p:sp>
        <p:sp>
          <p:nvSpPr>
            <p:cNvPr id="57377" name="Line 52"/>
            <p:cNvSpPr>
              <a:spLocks noChangeShapeType="1"/>
            </p:cNvSpPr>
            <p:nvPr/>
          </p:nvSpPr>
          <p:spPr bwMode="auto">
            <a:xfrm flipH="1" flipV="1">
              <a:off x="3643313" y="2311401"/>
              <a:ext cx="541338" cy="496888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Freeform 53"/>
            <p:cNvSpPr>
              <a:spLocks/>
            </p:cNvSpPr>
            <p:nvPr/>
          </p:nvSpPr>
          <p:spPr bwMode="auto">
            <a:xfrm>
              <a:off x="3741738" y="2933701"/>
              <a:ext cx="65088" cy="473075"/>
            </a:xfrm>
            <a:custGeom>
              <a:avLst/>
              <a:gdLst>
                <a:gd name="T0" fmla="*/ 63005184 w 41"/>
                <a:gd name="T1" fmla="*/ 751006563 h 298"/>
                <a:gd name="T2" fmla="*/ 20161405 w 41"/>
                <a:gd name="T3" fmla="*/ 592237513 h 298"/>
                <a:gd name="T4" fmla="*/ 2520969 w 41"/>
                <a:gd name="T5" fmla="*/ 385584700 h 298"/>
                <a:gd name="T6" fmla="*/ 32763077 w 41"/>
                <a:gd name="T7" fmla="*/ 196572188 h 298"/>
                <a:gd name="T8" fmla="*/ 103327994 w 41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98">
                  <a:moveTo>
                    <a:pt x="25" y="298"/>
                  </a:moveTo>
                  <a:cubicBezTo>
                    <a:pt x="22" y="287"/>
                    <a:pt x="12" y="259"/>
                    <a:pt x="8" y="235"/>
                  </a:cubicBezTo>
                  <a:cubicBezTo>
                    <a:pt x="4" y="211"/>
                    <a:pt x="0" y="179"/>
                    <a:pt x="1" y="153"/>
                  </a:cubicBezTo>
                  <a:cubicBezTo>
                    <a:pt x="2" y="126"/>
                    <a:pt x="6" y="104"/>
                    <a:pt x="13" y="78"/>
                  </a:cubicBezTo>
                  <a:cubicBezTo>
                    <a:pt x="19" y="53"/>
                    <a:pt x="34" y="16"/>
                    <a:pt x="41" y="0"/>
                  </a:cubicBezTo>
                </a:path>
              </a:pathLst>
            </a:custGeom>
            <a:noFill/>
            <a:ln w="1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79" name="Group 56"/>
            <p:cNvGrpSpPr>
              <a:grpSpLocks/>
            </p:cNvGrpSpPr>
            <p:nvPr/>
          </p:nvGrpSpPr>
          <p:grpSpPr bwMode="auto">
            <a:xfrm>
              <a:off x="3357602" y="3014663"/>
              <a:ext cx="344492" cy="395288"/>
              <a:chOff x="2187" y="1863"/>
              <a:chExt cx="217" cy="249"/>
            </a:xfrm>
          </p:grpSpPr>
          <p:sp>
            <p:nvSpPr>
              <p:cNvPr id="57398" name="Rectangle 54"/>
              <p:cNvSpPr>
                <a:spLocks noChangeArrowheads="1"/>
              </p:cNvSpPr>
              <p:nvPr/>
            </p:nvSpPr>
            <p:spPr bwMode="auto">
              <a:xfrm>
                <a:off x="2313" y="1980"/>
                <a:ext cx="9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he-IL"/>
              </a:p>
            </p:txBody>
          </p:sp>
          <p:sp>
            <p:nvSpPr>
              <p:cNvPr id="57399" name="Rectangle 55"/>
              <p:cNvSpPr>
                <a:spLocks noChangeArrowheads="1"/>
              </p:cNvSpPr>
              <p:nvPr/>
            </p:nvSpPr>
            <p:spPr bwMode="auto">
              <a:xfrm>
                <a:off x="2187" y="1863"/>
                <a:ext cx="17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he-IL"/>
              </a:p>
            </p:txBody>
          </p:sp>
        </p:grpSp>
        <p:sp>
          <p:nvSpPr>
            <p:cNvPr id="57380" name="Rectangle 57"/>
            <p:cNvSpPr>
              <a:spLocks noChangeArrowheads="1"/>
            </p:cNvSpPr>
            <p:nvPr/>
          </p:nvSpPr>
          <p:spPr bwMode="auto">
            <a:xfrm>
              <a:off x="3765550" y="2990851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  <p:grpSp>
          <p:nvGrpSpPr>
            <p:cNvPr id="57381" name="Group 60"/>
            <p:cNvGrpSpPr>
              <a:grpSpLocks/>
            </p:cNvGrpSpPr>
            <p:nvPr/>
          </p:nvGrpSpPr>
          <p:grpSpPr bwMode="auto">
            <a:xfrm>
              <a:off x="4637132" y="2895601"/>
              <a:ext cx="369891" cy="395288"/>
              <a:chOff x="2921" y="1824"/>
              <a:chExt cx="233" cy="249"/>
            </a:xfrm>
          </p:grpSpPr>
          <p:sp>
            <p:nvSpPr>
              <p:cNvPr id="57396" name="Rectangle 58"/>
              <p:cNvSpPr>
                <a:spLocks noChangeArrowheads="1"/>
              </p:cNvSpPr>
              <p:nvPr/>
            </p:nvSpPr>
            <p:spPr bwMode="auto">
              <a:xfrm>
                <a:off x="3049" y="1941"/>
                <a:ext cx="10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he-IL"/>
              </a:p>
            </p:txBody>
          </p:sp>
          <p:sp>
            <p:nvSpPr>
              <p:cNvPr id="57397" name="Rectangle 59"/>
              <p:cNvSpPr>
                <a:spLocks noChangeArrowheads="1"/>
              </p:cNvSpPr>
              <p:nvPr/>
            </p:nvSpPr>
            <p:spPr bwMode="auto">
              <a:xfrm>
                <a:off x="2921" y="1824"/>
                <a:ext cx="17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he-IL"/>
              </a:p>
            </p:txBody>
          </p:sp>
        </p:grpSp>
        <p:sp>
          <p:nvSpPr>
            <p:cNvPr id="57382" name="Freeform 61"/>
            <p:cNvSpPr>
              <a:spLocks/>
            </p:cNvSpPr>
            <p:nvPr/>
          </p:nvSpPr>
          <p:spPr bwMode="auto">
            <a:xfrm>
              <a:off x="4294188" y="3013076"/>
              <a:ext cx="128588" cy="368300"/>
            </a:xfrm>
            <a:custGeom>
              <a:avLst/>
              <a:gdLst>
                <a:gd name="T0" fmla="*/ 171371291 w 81"/>
                <a:gd name="T1" fmla="*/ 0 h 232"/>
                <a:gd name="T2" fmla="*/ 191532620 w 81"/>
                <a:gd name="T3" fmla="*/ 50403125 h 232"/>
                <a:gd name="T4" fmla="*/ 93246938 w 81"/>
                <a:gd name="T5" fmla="*/ 131048125 h 232"/>
                <a:gd name="T6" fmla="*/ 15120996 w 81"/>
                <a:gd name="T7" fmla="*/ 297378438 h 232"/>
                <a:gd name="T8" fmla="*/ 10080664 w 81"/>
                <a:gd name="T9" fmla="*/ 413305625 h 232"/>
                <a:gd name="T10" fmla="*/ 52924281 w 81"/>
                <a:gd name="T11" fmla="*/ 584676250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32">
                  <a:moveTo>
                    <a:pt x="68" y="0"/>
                  </a:moveTo>
                  <a:cubicBezTo>
                    <a:pt x="70" y="4"/>
                    <a:pt x="81" y="12"/>
                    <a:pt x="76" y="20"/>
                  </a:cubicBezTo>
                  <a:cubicBezTo>
                    <a:pt x="71" y="29"/>
                    <a:pt x="49" y="35"/>
                    <a:pt x="37" y="52"/>
                  </a:cubicBezTo>
                  <a:cubicBezTo>
                    <a:pt x="25" y="68"/>
                    <a:pt x="11" y="99"/>
                    <a:pt x="6" y="118"/>
                  </a:cubicBezTo>
                  <a:cubicBezTo>
                    <a:pt x="0" y="137"/>
                    <a:pt x="2" y="145"/>
                    <a:pt x="4" y="164"/>
                  </a:cubicBezTo>
                  <a:cubicBezTo>
                    <a:pt x="7" y="183"/>
                    <a:pt x="18" y="218"/>
                    <a:pt x="21" y="232"/>
                  </a:cubicBezTo>
                </a:path>
              </a:pathLst>
            </a:cu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62"/>
            <p:cNvSpPr>
              <a:spLocks noChangeShapeType="1"/>
            </p:cNvSpPr>
            <p:nvPr/>
          </p:nvSpPr>
          <p:spPr bwMode="auto">
            <a:xfrm flipH="1" flipV="1">
              <a:off x="4221163" y="4760913"/>
              <a:ext cx="631825" cy="1093788"/>
            </a:xfrm>
            <a:prstGeom prst="line">
              <a:avLst/>
            </a:prstGeom>
            <a:noFill/>
            <a:ln w="1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Freeform 63"/>
            <p:cNvSpPr>
              <a:spLocks noEditPoints="1"/>
            </p:cNvSpPr>
            <p:nvPr/>
          </p:nvSpPr>
          <p:spPr bwMode="auto">
            <a:xfrm>
              <a:off x="4564063" y="4729163"/>
              <a:ext cx="771525" cy="125413"/>
            </a:xfrm>
            <a:custGeom>
              <a:avLst/>
              <a:gdLst>
                <a:gd name="T0" fmla="*/ 163810950 w 486"/>
                <a:gd name="T1" fmla="*/ 75604989 h 79"/>
                <a:gd name="T2" fmla="*/ 1224795938 w 486"/>
                <a:gd name="T3" fmla="*/ 75604989 h 79"/>
                <a:gd name="T4" fmla="*/ 1224795938 w 486"/>
                <a:gd name="T5" fmla="*/ 123488942 h 79"/>
                <a:gd name="T6" fmla="*/ 163810950 w 486"/>
                <a:gd name="T7" fmla="*/ 123488942 h 79"/>
                <a:gd name="T8" fmla="*/ 163810950 w 486"/>
                <a:gd name="T9" fmla="*/ 75604989 h 79"/>
                <a:gd name="T10" fmla="*/ 196572188 w 486"/>
                <a:gd name="T11" fmla="*/ 199093931 h 79"/>
                <a:gd name="T12" fmla="*/ 0 w 486"/>
                <a:gd name="T13" fmla="*/ 100806652 h 79"/>
                <a:gd name="T14" fmla="*/ 196572188 w 486"/>
                <a:gd name="T15" fmla="*/ 0 h 79"/>
                <a:gd name="T16" fmla="*/ 196572188 w 486"/>
                <a:gd name="T17" fmla="*/ 199093931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6" h="79">
                  <a:moveTo>
                    <a:pt x="65" y="30"/>
                  </a:moveTo>
                  <a:lnTo>
                    <a:pt x="486" y="30"/>
                  </a:lnTo>
                  <a:lnTo>
                    <a:pt x="486" y="49"/>
                  </a:lnTo>
                  <a:lnTo>
                    <a:pt x="65" y="49"/>
                  </a:lnTo>
                  <a:lnTo>
                    <a:pt x="65" y="30"/>
                  </a:lnTo>
                  <a:close/>
                  <a:moveTo>
                    <a:pt x="78" y="79"/>
                  </a:moveTo>
                  <a:lnTo>
                    <a:pt x="0" y="40"/>
                  </a:lnTo>
                  <a:lnTo>
                    <a:pt x="78" y="0"/>
                  </a:lnTo>
                  <a:lnTo>
                    <a:pt x="78" y="79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85" name="Group 66"/>
            <p:cNvGrpSpPr>
              <a:grpSpLocks/>
            </p:cNvGrpSpPr>
            <p:nvPr/>
          </p:nvGrpSpPr>
          <p:grpSpPr bwMode="auto">
            <a:xfrm>
              <a:off x="4895850" y="4302126"/>
              <a:ext cx="312738" cy="528638"/>
              <a:chOff x="3084" y="2710"/>
              <a:chExt cx="197" cy="333"/>
            </a:xfrm>
          </p:grpSpPr>
          <p:sp>
            <p:nvSpPr>
              <p:cNvPr id="57394" name="Rectangle 64"/>
              <p:cNvSpPr>
                <a:spLocks noChangeArrowheads="1"/>
              </p:cNvSpPr>
              <p:nvPr/>
            </p:nvSpPr>
            <p:spPr bwMode="auto">
              <a:xfrm>
                <a:off x="3084" y="2827"/>
                <a:ext cx="1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900" i="1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he-IL"/>
              </a:p>
            </p:txBody>
          </p:sp>
          <p:sp>
            <p:nvSpPr>
              <p:cNvPr id="57395" name="Rectangle 65"/>
              <p:cNvSpPr>
                <a:spLocks noChangeArrowheads="1"/>
              </p:cNvSpPr>
              <p:nvPr/>
            </p:nvSpPr>
            <p:spPr bwMode="auto">
              <a:xfrm>
                <a:off x="3116" y="2710"/>
                <a:ext cx="165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9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he-IL"/>
              </a:p>
            </p:txBody>
          </p:sp>
        </p:grpSp>
        <p:sp>
          <p:nvSpPr>
            <p:cNvPr id="57386" name="Line 67"/>
            <p:cNvSpPr>
              <a:spLocks noChangeShapeType="1"/>
            </p:cNvSpPr>
            <p:nvPr/>
          </p:nvSpPr>
          <p:spPr bwMode="auto">
            <a:xfrm flipH="1" flipV="1">
              <a:off x="3506788" y="5848351"/>
              <a:ext cx="2871788" cy="1588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Line 68"/>
            <p:cNvSpPr>
              <a:spLocks noChangeShapeType="1"/>
            </p:cNvSpPr>
            <p:nvPr/>
          </p:nvSpPr>
          <p:spPr bwMode="auto">
            <a:xfrm flipH="1" flipV="1">
              <a:off x="3681413" y="4760913"/>
              <a:ext cx="539750" cy="496888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88" name="Group 71"/>
            <p:cNvGrpSpPr>
              <a:grpSpLocks/>
            </p:cNvGrpSpPr>
            <p:nvPr/>
          </p:nvGrpSpPr>
          <p:grpSpPr bwMode="auto">
            <a:xfrm>
              <a:off x="3975101" y="5503856"/>
              <a:ext cx="366713" cy="368300"/>
              <a:chOff x="2504" y="3467"/>
              <a:chExt cx="231" cy="232"/>
            </a:xfrm>
          </p:grpSpPr>
          <p:sp>
            <p:nvSpPr>
              <p:cNvPr id="57392" name="Rectangle 69"/>
              <p:cNvSpPr>
                <a:spLocks noChangeArrowheads="1"/>
              </p:cNvSpPr>
              <p:nvPr/>
            </p:nvSpPr>
            <p:spPr bwMode="auto">
              <a:xfrm>
                <a:off x="2631" y="3564"/>
                <a:ext cx="10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1200" i="1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he-IL"/>
              </a:p>
            </p:txBody>
          </p:sp>
          <p:sp>
            <p:nvSpPr>
              <p:cNvPr id="57393" name="Rectangle 70"/>
              <p:cNvSpPr>
                <a:spLocks noChangeArrowheads="1"/>
              </p:cNvSpPr>
              <p:nvPr/>
            </p:nvSpPr>
            <p:spPr bwMode="auto">
              <a:xfrm>
                <a:off x="2504" y="3467"/>
                <a:ext cx="17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e-IL" sz="2000" i="1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he-IL"/>
              </a:p>
            </p:txBody>
          </p:sp>
        </p:grpSp>
        <p:sp>
          <p:nvSpPr>
            <p:cNvPr id="57389" name="Rectangle 72"/>
            <p:cNvSpPr>
              <a:spLocks noChangeArrowheads="1"/>
            </p:cNvSpPr>
            <p:nvPr/>
          </p:nvSpPr>
          <p:spPr bwMode="auto">
            <a:xfrm>
              <a:off x="4527550" y="6253163"/>
              <a:ext cx="56515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7390" name="Rectangle 73"/>
            <p:cNvSpPr>
              <a:spLocks noChangeArrowheads="1"/>
            </p:cNvSpPr>
            <p:nvPr/>
          </p:nvSpPr>
          <p:spPr bwMode="auto">
            <a:xfrm>
              <a:off x="4683125" y="6330951"/>
              <a:ext cx="2635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he-IL"/>
            </a:p>
          </p:txBody>
        </p:sp>
        <p:sp>
          <p:nvSpPr>
            <p:cNvPr id="57391" name="Rectangle 74"/>
            <p:cNvSpPr>
              <a:spLocks noChangeArrowheads="1"/>
            </p:cNvSpPr>
            <p:nvPr/>
          </p:nvSpPr>
          <p:spPr bwMode="auto">
            <a:xfrm>
              <a:off x="4837113" y="6330951"/>
              <a:ext cx="1555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e-IL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e-IL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Formation of the dynamic contact angle  according to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Voinov</a:t>
            </a:r>
            <a:endParaRPr lang="he-IL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he-IL" dirty="0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1638300" y="2095500"/>
            <a:ext cx="6686550" cy="4057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150" y="2095500"/>
            <a:ext cx="108204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AutoShape 3"/>
          <p:cNvSpPr>
            <a:spLocks noChangeAspect="1" noChangeArrowheads="1"/>
          </p:cNvSpPr>
          <p:nvPr/>
        </p:nvSpPr>
        <p:spPr bwMode="auto">
          <a:xfrm>
            <a:off x="-2724150" y="2095500"/>
            <a:ext cx="1082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Voinov</a:t>
            </a:r>
            <a:r>
              <a:rPr lang="en-US" dirty="0" smtClean="0">
                <a:solidFill>
                  <a:srgbClr val="FFFF00"/>
                </a:solidFill>
              </a:rPr>
              <a:t>-Cox Law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748392"/>
              </p:ext>
            </p:extLst>
          </p:nvPr>
        </p:nvGraphicFramePr>
        <p:xfrm>
          <a:off x="1227049" y="3314700"/>
          <a:ext cx="677653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6" name="משוואה" r:id="rId3" imgW="3111500" imgH="508000" progId="Equation.3">
                  <p:embed/>
                </p:oleObj>
              </mc:Choice>
              <mc:Fallback>
                <p:oleObj name="משוואה" r:id="rId3" imgW="31115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049" y="3314700"/>
                        <a:ext cx="6776535" cy="1114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1075" y="5162550"/>
            <a:ext cx="73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err="1" smtClean="0">
                <a:solidFill>
                  <a:srgbClr val="FFFF00"/>
                </a:solidFill>
              </a:rPr>
              <a:t>Voinov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O. V., Hydrodynamics of wetting, Fluid Dynamics, 1976, 11, 714-721.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39729"/>
              </p:ext>
            </p:extLst>
          </p:nvPr>
        </p:nvGraphicFramePr>
        <p:xfrm>
          <a:off x="4219575" y="1877060"/>
          <a:ext cx="1333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7" name="משוואה" r:id="rId5" imgW="571252" imgH="418918" progId="Equation.3">
                  <p:embed/>
                </p:oleObj>
              </mc:Choice>
              <mc:Fallback>
                <p:oleObj name="משוואה" r:id="rId5" imgW="571252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1877060"/>
                        <a:ext cx="1333500" cy="977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710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6050"/>
            <a:ext cx="7543800" cy="1431925"/>
          </a:xfrm>
        </p:spPr>
        <p:txBody>
          <a:bodyPr/>
          <a:lstStyle/>
          <a:p>
            <a:pPr algn="ctr" rtl="0" eaLnBrk="1" hangingPunct="1">
              <a:defRPr/>
            </a:pPr>
            <a:r>
              <a:rPr lang="en-US" sz="4000" b="0" smtClean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473075" y="1284288"/>
            <a:ext cx="83962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Wetting arises from the complicated interplay of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surface energies </a:t>
            </a:r>
            <a:r>
              <a:rPr lang="en-US" sz="2800" dirty="0" smtClean="0">
                <a:latin typeface="Times New Roman" pitchFamily="18" charset="0"/>
              </a:rPr>
              <a:t>of the solid and liquid phases.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Physical </a:t>
            </a:r>
            <a:r>
              <a:rPr lang="en-US" sz="2800" dirty="0">
                <a:latin typeface="Times New Roman" pitchFamily="18" charset="0"/>
              </a:rPr>
              <a:t>phenomena occurring in the vicinity of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the triple line</a:t>
            </a:r>
            <a:r>
              <a:rPr lang="en-US" sz="2800" dirty="0">
                <a:latin typeface="Times New Roman" pitchFamily="18" charset="0"/>
              </a:rPr>
              <a:t> govern wetting of </a:t>
            </a:r>
            <a:r>
              <a:rPr lang="en-US" sz="2800" dirty="0" smtClean="0">
                <a:latin typeface="Times New Roman" pitchFamily="18" charset="0"/>
              </a:rPr>
              <a:t>solid surfaces</a:t>
            </a:r>
            <a:r>
              <a:rPr lang="en-US" sz="2800" dirty="0">
                <a:latin typeface="Times New Roman" pitchFamily="18" charset="0"/>
              </a:rPr>
              <a:t>.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The spectrum of contact angles exists due to the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contact angle hysteresis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Universal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scaling law </a:t>
            </a:r>
            <a:r>
              <a:rPr lang="en-US" sz="2800" dirty="0" smtClean="0">
                <a:latin typeface="Times New Roman" pitchFamily="18" charset="0"/>
              </a:rPr>
              <a:t>describing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the roughness of the triple line </a:t>
            </a:r>
            <a:r>
              <a:rPr lang="en-US" sz="2800" dirty="0" smtClean="0">
                <a:latin typeface="Times New Roman" pitchFamily="18" charset="0"/>
              </a:rPr>
              <a:t>was established.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609600" y="5359400"/>
            <a:ext cx="818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Conclusions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1981200"/>
            <a:ext cx="7429500" cy="4114800"/>
          </a:xfrm>
        </p:spPr>
        <p:txBody>
          <a:bodyPr/>
          <a:lstStyle/>
          <a:p>
            <a:pPr algn="ctr" rtl="0"/>
            <a:r>
              <a:rPr lang="en-US" dirty="0" smtClean="0"/>
              <a:t>Wetting is influenced</a:t>
            </a:r>
            <a:r>
              <a:rPr lang="en-US" dirty="0" smtClean="0">
                <a:solidFill>
                  <a:srgbClr val="FFFF00"/>
                </a:solidFill>
              </a:rPr>
              <a:t> by long range (van der Waals) </a:t>
            </a:r>
            <a:r>
              <a:rPr lang="en-US" dirty="0" smtClean="0"/>
              <a:t>forces) resulting</a:t>
            </a:r>
            <a:r>
              <a:rPr lang="en-US" dirty="0" smtClean="0">
                <a:solidFill>
                  <a:srgbClr val="FFFF00"/>
                </a:solidFill>
              </a:rPr>
              <a:t> in the disjoining pressure.</a:t>
            </a:r>
          </a:p>
          <a:p>
            <a:pPr algn="ctr" rtl="0"/>
            <a:r>
              <a:rPr lang="en-US" dirty="0" smtClean="0"/>
              <a:t>Wetting is also influenced by</a:t>
            </a:r>
            <a:r>
              <a:rPr lang="en-US" dirty="0" smtClean="0">
                <a:solidFill>
                  <a:srgbClr val="FFFF00"/>
                </a:solidFill>
              </a:rPr>
              <a:t> a line tension, </a:t>
            </a:r>
            <a:r>
              <a:rPr lang="en-US" dirty="0" smtClean="0"/>
              <a:t>the precise value of the line tension remains obscure.</a:t>
            </a:r>
          </a:p>
          <a:p>
            <a:pPr algn="ctr" rtl="0"/>
            <a:r>
              <a:rPr lang="en-US" dirty="0" smtClean="0"/>
              <a:t>The dynamic wetting is described by the </a:t>
            </a:r>
            <a:r>
              <a:rPr lang="en-US" dirty="0" smtClean="0">
                <a:solidFill>
                  <a:srgbClr val="FFFF00"/>
                </a:solidFill>
              </a:rPr>
              <a:t>“dynamic contact angle”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81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</a:rPr>
              <a:t>The Trends of Future Investigations:</a:t>
            </a: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990600" y="2008188"/>
            <a:ext cx="8153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fine structure of the triple line has to be studied with independent experimental techniques (AFM, ESEM,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ellipsometry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  The mathematical model describing pinning of the triple line, taking into account the  inter-molecular interactions between liquid and substrate molecules has to be developed. </a:t>
            </a:r>
          </a:p>
          <a:p>
            <a:pPr algn="l" rtl="0" eaLnBrk="1" hangingPunct="1">
              <a:spcBef>
                <a:spcPct val="50000"/>
              </a:spcBef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role of the line tension should be clarified.</a:t>
            </a:r>
          </a:p>
          <a:p>
            <a:pPr algn="l" rtl="0" eaLnBrk="1" hangingPunct="1">
              <a:spcBef>
                <a:spcPct val="50000"/>
              </a:spcBef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 of control of surface energy of solids are of a primary importance.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upload.wikimedia.org/wikipedia/ru/d/d5/YaGeguz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03247"/>
            <a:ext cx="4514849" cy="36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9725" y="476250"/>
            <a:ext cx="646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400" dirty="0" smtClean="0">
                <a:solidFill>
                  <a:srgbClr val="FFFF00"/>
                </a:solidFill>
              </a:rPr>
              <a:t>Лекция посвящается светлой памяти Якова Евсеевича </a:t>
            </a:r>
            <a:r>
              <a:rPr lang="ru-RU" sz="2400" dirty="0" err="1" smtClean="0">
                <a:solidFill>
                  <a:srgbClr val="FFFF00"/>
                </a:solidFill>
              </a:rPr>
              <a:t>Гегузина</a:t>
            </a:r>
            <a:r>
              <a:rPr lang="ru-RU" sz="2400" dirty="0" smtClean="0">
                <a:solidFill>
                  <a:srgbClr val="FFFF00"/>
                </a:solidFill>
              </a:rPr>
              <a:t>, блестящего ученого и педагога.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photo grou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841500"/>
            <a:ext cx="692785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4000" b="0" smtClean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7963" y="1981200"/>
            <a:ext cx="6583362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The author is grateful to Professor Kazachkov for numerous inspiring discussions and fruitful cooperation.</a:t>
            </a:r>
          </a:p>
          <a:p>
            <a:pPr algn="l" rtl="0" eaLnBrk="1" hangingPunct="1">
              <a:defRPr/>
            </a:pPr>
            <a:r>
              <a:rPr lang="en-US" sz="2800" dirty="0" smtClean="0"/>
              <a:t>The author is thankful to Professor Voronel for fruitful discussions.</a:t>
            </a:r>
          </a:p>
          <a:p>
            <a:pPr algn="l" rtl="0" eaLnBrk="1" hangingPunct="1">
              <a:defRPr/>
            </a:pPr>
            <a:r>
              <a:rPr lang="en-US" sz="2800" dirty="0" smtClean="0"/>
              <a:t>The author is thankful to Mrs. N. Litvak and Mrs. </a:t>
            </a:r>
            <a:r>
              <a:rPr lang="en-US" sz="2800" dirty="0" err="1" smtClean="0"/>
              <a:t>Zahava</a:t>
            </a:r>
            <a:r>
              <a:rPr lang="en-US" sz="2800" dirty="0" smtClean="0"/>
              <a:t> </a:t>
            </a:r>
            <a:r>
              <a:rPr lang="en-US" sz="2800" dirty="0" err="1" smtClean="0"/>
              <a:t>Barkay</a:t>
            </a:r>
            <a:r>
              <a:rPr lang="en-US" sz="2800" dirty="0" smtClean="0"/>
              <a:t> for SEM and ESEM imaging </a:t>
            </a:r>
          </a:p>
        </p:txBody>
      </p:sp>
      <p:pic>
        <p:nvPicPr>
          <p:cNvPr id="93188" name="Picture 4" descr="images[6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5861050"/>
            <a:ext cx="1668462" cy="64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4800" smtClean="0">
                <a:solidFill>
                  <a:srgbClr val="FFFF66"/>
                </a:solidFill>
              </a:rPr>
              <a:t>Thanks for Invitation!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5250"/>
            <a:ext cx="7543800" cy="1431925"/>
          </a:xfrm>
        </p:spPr>
        <p:txBody>
          <a:bodyPr/>
          <a:lstStyle/>
          <a:p>
            <a:pPr algn="ctr" rtl="0"/>
            <a:r>
              <a:rPr lang="en-US" sz="3600" dirty="0" smtClean="0">
                <a:solidFill>
                  <a:srgbClr val="FFFF00"/>
                </a:solidFill>
              </a:rPr>
              <a:t>Outline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466850"/>
            <a:ext cx="7543800" cy="4114800"/>
          </a:xfrm>
        </p:spPr>
        <p:txBody>
          <a:bodyPr/>
          <a:lstStyle/>
          <a:p>
            <a:pPr algn="ctr" rtl="0"/>
            <a:r>
              <a:rPr lang="en-US" sz="2800" dirty="0" smtClean="0">
                <a:solidFill>
                  <a:srgbClr val="FFFF00"/>
                </a:solidFill>
              </a:rPr>
              <a:t>What is wetting? Main scenarios of wetting. Statics of wetting. Spreading parameter.</a:t>
            </a:r>
          </a:p>
          <a:p>
            <a:pPr algn="ctr" rtl="0"/>
            <a:r>
              <a:rPr lang="en-US" sz="2800" dirty="0" smtClean="0">
                <a:solidFill>
                  <a:srgbClr val="FFFF00"/>
                </a:solidFill>
              </a:rPr>
              <a:t>What is surface tension? Surface tension and surface energy of solids and liquids.</a:t>
            </a:r>
          </a:p>
          <a:p>
            <a:pPr algn="ctr" rtl="0"/>
            <a:r>
              <a:rPr lang="en-US" sz="2800" dirty="0" smtClean="0">
                <a:solidFill>
                  <a:srgbClr val="FFFF00"/>
                </a:solidFill>
              </a:rPr>
              <a:t>The Young equation.</a:t>
            </a:r>
          </a:p>
          <a:p>
            <a:pPr algn="ctr" rtl="0"/>
            <a:r>
              <a:rPr lang="en-US" sz="2800" dirty="0" smtClean="0">
                <a:solidFill>
                  <a:srgbClr val="FFFF00"/>
                </a:solidFill>
              </a:rPr>
              <a:t>Contact angle hysteresis. Its sources and manifestations.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 rtl="0"/>
            <a:r>
              <a:rPr lang="en-US" sz="2800" dirty="0" smtClean="0">
                <a:solidFill>
                  <a:srgbClr val="FFFF00"/>
                </a:solidFill>
              </a:rPr>
              <a:t>Universal scaling laws describing roughness of the triple line </a:t>
            </a:r>
          </a:p>
          <a:p>
            <a:pPr algn="ctr" rtl="0"/>
            <a:r>
              <a:rPr lang="en-US" sz="2800" dirty="0" smtClean="0">
                <a:solidFill>
                  <a:srgbClr val="FFFF00"/>
                </a:solidFill>
              </a:rPr>
              <a:t>Dynamics of wetting. 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5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1/1a/WaterstriderEn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654175"/>
            <a:ext cx="4762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71600"/>
            <a:ext cx="55832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3600" b="0" dirty="0" smtClean="0">
                <a:solidFill>
                  <a:srgbClr val="FFFF00"/>
                </a:solidFill>
              </a:rPr>
              <a:t>The Phenomenon of Superhydrophobicity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3113" y="1981200"/>
            <a:ext cx="304958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3068638" y="3124200"/>
            <a:ext cx="5419725" cy="1004888"/>
            <a:chOff x="1933" y="1968"/>
            <a:chExt cx="3414" cy="633"/>
          </a:xfrm>
        </p:grpSpPr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4253" y="1968"/>
              <a:ext cx="109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Twin-scale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roughness</a:t>
              </a:r>
            </a:p>
          </p:txBody>
        </p:sp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1933" y="2471"/>
              <a:ext cx="2093" cy="1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he-I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-53975" y="3216275"/>
            <a:ext cx="330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Barthlott, W.; Neinhuis, C. </a:t>
            </a: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1-8.</a:t>
            </a:r>
          </a:p>
        </p:txBody>
      </p:sp>
    </p:spTree>
    <p:extLst>
      <p:ext uri="{BB962C8B-B14F-4D97-AF65-F5344CB8AC3E}">
        <p14:creationId xmlns:p14="http://schemas.microsoft.com/office/powerpoint/2010/main" val="2339826892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Shimmer">
  <a:themeElements>
    <a:clrScheme name="Shimmer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3980</TotalTime>
  <Words>1380</Words>
  <Application>Microsoft Office PowerPoint</Application>
  <PresentationFormat>On-screen Show (4:3)</PresentationFormat>
  <Paragraphs>228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9" baseType="lpstr">
      <vt:lpstr>Shimmer</vt:lpstr>
      <vt:lpstr>1_Shimmer</vt:lpstr>
      <vt:lpstr>2_Shimmer</vt:lpstr>
      <vt:lpstr>9_Shimmer</vt:lpstr>
      <vt:lpstr>10_Shimmer</vt:lpstr>
      <vt:lpstr>11_Shimmer</vt:lpstr>
      <vt:lpstr>3_Shimmer</vt:lpstr>
      <vt:lpstr>5_Shimmer</vt:lpstr>
      <vt:lpstr>6_Shimmer</vt:lpstr>
      <vt:lpstr>7_Shimmer</vt:lpstr>
      <vt:lpstr>8_Shimmer</vt:lpstr>
      <vt:lpstr>4_Shimmer</vt:lpstr>
      <vt:lpstr>12_Shimmer</vt:lpstr>
      <vt:lpstr>13_Shimmer</vt:lpstr>
      <vt:lpstr>14_Shimmer</vt:lpstr>
      <vt:lpstr>משוואה</vt:lpstr>
      <vt:lpstr>Формула</vt:lpstr>
      <vt:lpstr>PowerPoint Presentation</vt:lpstr>
      <vt:lpstr>PowerPoint Presentation</vt:lpstr>
      <vt:lpstr>Motivation</vt:lpstr>
      <vt:lpstr>PowerPoint Presentation</vt:lpstr>
      <vt:lpstr>PowerPoint Presentation</vt:lpstr>
      <vt:lpstr>Outline</vt:lpstr>
      <vt:lpstr>PowerPoint Presentation</vt:lpstr>
      <vt:lpstr>PowerPoint Presentation</vt:lpstr>
      <vt:lpstr>The Phenomenon of Superhydrophobicity</vt:lpstr>
      <vt:lpstr>Physics is the science which deals with small parameters … (L. Landau) </vt:lpstr>
      <vt:lpstr>Main wetting scenarios</vt:lpstr>
      <vt:lpstr>A molecule at the surface misses half its interactions</vt:lpstr>
      <vt:lpstr>PowerPoint Presentation</vt:lpstr>
      <vt:lpstr>PowerPoint Presentation</vt:lpstr>
      <vt:lpstr>Triple line governs wettability and related phenomena </vt:lpstr>
      <vt:lpstr>Wetting of the flat substrates</vt:lpstr>
      <vt:lpstr>2D Wetting Problem</vt:lpstr>
      <vt:lpstr>The problem is reduced to the minimization of the functional</vt:lpstr>
      <vt:lpstr>PowerPoint Presentation</vt:lpstr>
      <vt:lpstr>The Transversality Condition:</vt:lpstr>
      <vt:lpstr>The Young Equation is Recognized</vt:lpstr>
      <vt:lpstr>Y. I. Frenkel first demonstrated that the Young equation is actually the boundary condition of the problem of wetting </vt:lpstr>
      <vt:lpstr>The Line Tension The Young-Boruvka Equation</vt:lpstr>
      <vt:lpstr>What is the contact angle hysteresis (CAH)?</vt:lpstr>
      <vt:lpstr>PowerPoint Presentation</vt:lpstr>
      <vt:lpstr>Manifestation of the contact angle hysteresis</vt:lpstr>
      <vt:lpstr>PowerPoint Presentation</vt:lpstr>
      <vt:lpstr>PowerPoint Presentation</vt:lpstr>
      <vt:lpstr>Materials</vt:lpstr>
      <vt:lpstr>Experimental Techniques</vt:lpstr>
      <vt:lpstr>The New Technique for CAH Measurement</vt:lpstr>
      <vt:lpstr>The New Technique for CAH Measurement</vt:lpstr>
      <vt:lpstr>Results of CAH Measurements </vt:lpstr>
      <vt:lpstr>Results of CAH Measurements</vt:lpstr>
      <vt:lpstr>Factors exerting an influence on the contact angle hysteresis</vt:lpstr>
      <vt:lpstr>Deformation of the Surface</vt:lpstr>
      <vt:lpstr>Fine structure of the triple line and the receding contact angle</vt:lpstr>
      <vt:lpstr>Disjoining Pressure</vt:lpstr>
      <vt:lpstr>PowerPoint Presentation</vt:lpstr>
      <vt:lpstr>PowerPoint Presentation</vt:lpstr>
      <vt:lpstr>ESEM images of the triple line on the polycarbonate surface</vt:lpstr>
      <vt:lpstr>Universal Scaling Law Describing Roughness of the Triple Line</vt:lpstr>
      <vt:lpstr>Dynamics of wetting</vt:lpstr>
      <vt:lpstr>Origin of the dynamic contact angle: A. The dynamic contact angle  is larger than the Young angle ; B. The opposite situation: the dynamic contact angle  is smaller than the Young angle .</vt:lpstr>
      <vt:lpstr>Formation of the dynamic contact angle  according to Voinov</vt:lpstr>
      <vt:lpstr>Voinov-Cox Law </vt:lpstr>
      <vt:lpstr>Conclusions</vt:lpstr>
      <vt:lpstr>Conclusions</vt:lpstr>
      <vt:lpstr>The Trends of Future Investigations:</vt:lpstr>
      <vt:lpstr>PowerPoint Presentation</vt:lpstr>
      <vt:lpstr>Acknowledgements</vt:lpstr>
      <vt:lpstr>PowerPoint Presentation</vt:lpstr>
    </vt:vector>
  </TitlesOfParts>
  <Company>college yosh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mtnuser</cp:lastModifiedBy>
  <cp:revision>701</cp:revision>
  <dcterms:created xsi:type="dcterms:W3CDTF">2004-10-12T08:43:52Z</dcterms:created>
  <dcterms:modified xsi:type="dcterms:W3CDTF">2013-09-11T10:50:20Z</dcterms:modified>
</cp:coreProperties>
</file>