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87" r:id="rId5"/>
    <p:sldId id="288" r:id="rId6"/>
    <p:sldId id="289" r:id="rId7"/>
    <p:sldId id="259" r:id="rId8"/>
    <p:sldId id="315" r:id="rId9"/>
    <p:sldId id="291" r:id="rId10"/>
    <p:sldId id="292" r:id="rId11"/>
    <p:sldId id="264" r:id="rId12"/>
    <p:sldId id="295" r:id="rId13"/>
    <p:sldId id="293" r:id="rId14"/>
    <p:sldId id="294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4" r:id="rId28"/>
    <p:sldId id="308" r:id="rId29"/>
    <p:sldId id="309" r:id="rId30"/>
    <p:sldId id="310" r:id="rId31"/>
    <p:sldId id="316" r:id="rId32"/>
    <p:sldId id="311" r:id="rId33"/>
    <p:sldId id="312" r:id="rId34"/>
    <p:sldId id="317" r:id="rId35"/>
    <p:sldId id="285" r:id="rId36"/>
    <p:sldId id="313" r:id="rId37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F0000"/>
    <a:srgbClr val="0033CC"/>
    <a:srgbClr val="336600"/>
    <a:srgbClr val="DDDDDD"/>
    <a:srgbClr val="00FF00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12DB67C-686B-43B1-969B-65C8BAC50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962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167A4C3-6711-4593-BF3F-9F6ABCED2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6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91BCE-FE1C-4EA7-9584-15904628CF1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952C9-7DA8-4154-A856-6222899C07A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4A731-4766-4B29-AB5C-D35CA2118CA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8DCA-09CB-4CBF-8EFE-A9BFC51D3D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4C57-886C-4D4D-8134-668E53C628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CD95B9A-6108-4FB2-8C47-0229D0B37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57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90B760-BB04-45E4-9A07-BAC4180D762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F1436-2A9C-4A85-B39C-4E73E09DD6F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0C60C-D366-4407-87D6-8BA82E708C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D50EE7-D19A-4CF4-BDFA-48AC5B309DD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983FBA-9A22-4A9E-8EF2-BF0B212C4E3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B286-0E5D-4B80-8165-155B74C6D18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F910B-E79E-49B2-AC06-3888C9E00EB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7AEEA-AEC8-4433-B8C6-26061F2376F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AFD88-62A7-44B8-AAB0-2110DBD863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wmf"/><Relationship Id="rId5" Type="http://schemas.openxmlformats.org/officeDocument/2006/relationships/image" Target="../media/image41.png"/><Relationship Id="rId10" Type="http://schemas.openxmlformats.org/officeDocument/2006/relationships/image" Target="../media/image46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7.pn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wmf"/><Relationship Id="rId12" Type="http://schemas.openxmlformats.org/officeDocument/2006/relationships/image" Target="../media/image1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.wmf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3200" dirty="0"/>
              <a:t>Cathodic corrosion - a quick, clean and versatile method for the synthesis of metallic nanoparticles</a:t>
            </a:r>
            <a:r>
              <a:rPr lang="en-US" altLang="en-US" sz="4000" dirty="0"/>
              <a:t> 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946900" y="6553200"/>
            <a:ext cx="219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tx1">
                    <a:lumMod val="65000"/>
                  </a:schemeClr>
                </a:solidFill>
              </a:rPr>
              <a:t>The essence of corrosion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0" y="6524625"/>
            <a:ext cx="1763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tx1">
                    <a:lumMod val="65000"/>
                  </a:schemeClr>
                </a:solidFill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65000"/>
                  </a:schemeClr>
                </a:solidFill>
              </a:rPr>
              <a:t>Yanson</a:t>
            </a:r>
            <a:endParaRPr lang="en-US" alt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2" name="Corrosion Microcell_6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928" y="1664804"/>
            <a:ext cx="8262144" cy="4647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70" name="Group 6"/>
          <p:cNvGrpSpPr>
            <a:grpSpLocks/>
          </p:cNvGrpSpPr>
          <p:nvPr/>
        </p:nvGrpSpPr>
        <p:grpSpPr bwMode="auto">
          <a:xfrm rot="-223732">
            <a:off x="430213" y="908050"/>
            <a:ext cx="5178425" cy="1560513"/>
            <a:chOff x="385" y="459"/>
            <a:chExt cx="3262" cy="983"/>
          </a:xfrm>
        </p:grpSpPr>
        <p:pic>
          <p:nvPicPr>
            <p:cNvPr id="8806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459"/>
              <a:ext cx="3262" cy="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155"/>
              <a:ext cx="2309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086" name="Group 22"/>
          <p:cNvGrpSpPr>
            <a:grpSpLocks/>
          </p:cNvGrpSpPr>
          <p:nvPr/>
        </p:nvGrpSpPr>
        <p:grpSpPr bwMode="auto">
          <a:xfrm rot="-650906">
            <a:off x="4594225" y="827088"/>
            <a:ext cx="4265613" cy="1185862"/>
            <a:chOff x="2858" y="346"/>
            <a:chExt cx="2687" cy="747"/>
          </a:xfrm>
        </p:grpSpPr>
        <p:pic>
          <p:nvPicPr>
            <p:cNvPr id="8807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346"/>
              <a:ext cx="2687" cy="37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7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" y="709"/>
              <a:ext cx="172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66738" y="225425"/>
            <a:ext cx="638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Surely someone must have seen this before?</a:t>
            </a: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566738" y="4848225"/>
            <a:ext cx="78581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Most popular explanations: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Alloying with reduced alkali metal and subsequent leaching by water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Hydrogen corrosion (formation of metal hydrides)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Physical disintegration</a:t>
            </a:r>
          </a:p>
        </p:txBody>
      </p:sp>
      <p:grpSp>
        <p:nvGrpSpPr>
          <p:cNvPr id="88092" name="Group 28"/>
          <p:cNvGrpSpPr>
            <a:grpSpLocks/>
          </p:cNvGrpSpPr>
          <p:nvPr/>
        </p:nvGrpSpPr>
        <p:grpSpPr bwMode="auto">
          <a:xfrm>
            <a:off x="4594225" y="2133600"/>
            <a:ext cx="4391025" cy="2098675"/>
            <a:chOff x="250" y="2262"/>
            <a:chExt cx="2766" cy="1322"/>
          </a:xfrm>
        </p:grpSpPr>
        <p:pic>
          <p:nvPicPr>
            <p:cNvPr id="88090" name="Picture 26" descr="text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36734">
              <a:off x="1310" y="2285"/>
              <a:ext cx="760" cy="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1" name="Picture 27" descr="text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2262"/>
              <a:ext cx="2766" cy="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087" name="Group 23"/>
          <p:cNvGrpSpPr>
            <a:grpSpLocks/>
          </p:cNvGrpSpPr>
          <p:nvPr/>
        </p:nvGrpSpPr>
        <p:grpSpPr bwMode="auto">
          <a:xfrm rot="-361776">
            <a:off x="3384550" y="3478213"/>
            <a:ext cx="3114675" cy="1427162"/>
            <a:chOff x="3379" y="1618"/>
            <a:chExt cx="1962" cy="899"/>
          </a:xfrm>
        </p:grpSpPr>
        <p:pic>
          <p:nvPicPr>
            <p:cNvPr id="88078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" y="1618"/>
              <a:ext cx="1659" cy="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80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332"/>
              <a:ext cx="1962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81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2438"/>
              <a:ext cx="540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085" name="Group 21"/>
          <p:cNvGrpSpPr>
            <a:grpSpLocks/>
          </p:cNvGrpSpPr>
          <p:nvPr/>
        </p:nvGrpSpPr>
        <p:grpSpPr bwMode="auto">
          <a:xfrm rot="474754">
            <a:off x="322263" y="2457450"/>
            <a:ext cx="4529137" cy="1038225"/>
            <a:chOff x="272" y="1457"/>
            <a:chExt cx="2853" cy="654"/>
          </a:xfrm>
        </p:grpSpPr>
        <p:pic>
          <p:nvPicPr>
            <p:cNvPr id="88076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1457"/>
              <a:ext cx="285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77" name="Picture 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975"/>
              <a:ext cx="1837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3790" y="6495506"/>
            <a:ext cx="14830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2"/>
                </a:solidFill>
              </a:rPr>
              <a:t>Historical note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FigSI9 - offset series for 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84425"/>
            <a:ext cx="6335712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79388" y="-26988"/>
            <a:ext cx="8821737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1800" dirty="0"/>
              <a:t>Alloying of a cathode metal with an alkali, and subsequent leaching of the alloy is </a:t>
            </a:r>
            <a:r>
              <a:rPr lang="en-US" altLang="en-US" sz="1800" b="1" dirty="0">
                <a:solidFill>
                  <a:schemeClr val="tx1"/>
                </a:solidFill>
              </a:rPr>
              <a:t>inconsistent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 with </a:t>
            </a:r>
            <a:r>
              <a:rPr lang="en-US" altLang="en-US" sz="1800" dirty="0"/>
              <a:t>the following observations:</a:t>
            </a:r>
            <a:br>
              <a:rPr lang="en-US" altLang="en-US" sz="1800" dirty="0"/>
            </a:b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i="1" dirty="0"/>
              <a:t> </a:t>
            </a:r>
            <a:r>
              <a:rPr lang="en-US" altLang="en-US" sz="1800" i="1" dirty="0" smtClean="0"/>
              <a:t>At one </a:t>
            </a:r>
            <a:r>
              <a:rPr lang="en-US" altLang="en-US" sz="1800" i="1" dirty="0"/>
              <a:t>given potential the alkali </a:t>
            </a:r>
            <a:r>
              <a:rPr lang="en-US" altLang="en-US" sz="1800" i="1" dirty="0" err="1"/>
              <a:t>cation</a:t>
            </a:r>
            <a:r>
              <a:rPr lang="en-US" altLang="en-US" sz="1800" i="1" dirty="0"/>
              <a:t> shows preference </a:t>
            </a:r>
            <a:r>
              <a:rPr lang="en-US" altLang="en-US" sz="1800" i="1" dirty="0" smtClean="0"/>
              <a:t/>
            </a:r>
            <a:br>
              <a:rPr lang="en-US" altLang="en-US" sz="1800" i="1" dirty="0" smtClean="0"/>
            </a:br>
            <a:r>
              <a:rPr lang="en-US" altLang="en-US" sz="1800" i="1" dirty="0" smtClean="0"/>
              <a:t>both </a:t>
            </a:r>
            <a:r>
              <a:rPr lang="en-US" altLang="en-US" sz="1800" i="1" dirty="0"/>
              <a:t>for reduction (alloying) </a:t>
            </a:r>
            <a:r>
              <a:rPr lang="en-US" altLang="en-US" sz="1800" i="1" dirty="0" smtClean="0"/>
              <a:t>and for </a:t>
            </a:r>
            <a:r>
              <a:rPr lang="en-US" altLang="en-US" sz="1800" i="1" dirty="0"/>
              <a:t>oxidation (leaching</a:t>
            </a:r>
            <a:r>
              <a:rPr lang="en-US" altLang="en-US" sz="1800" i="1" dirty="0" smtClean="0"/>
              <a:t>)</a:t>
            </a:r>
            <a:r>
              <a:rPr lang="en-US" altLang="en-US" sz="1800" i="1" dirty="0"/>
              <a:t/>
            </a:r>
            <a:br>
              <a:rPr lang="en-US" altLang="en-US" sz="1800" i="1" dirty="0"/>
            </a:br>
            <a:r>
              <a:rPr lang="en-US" altLang="en-US" sz="1000" i="1" dirty="0"/>
              <a:t/>
            </a:r>
            <a:br>
              <a:rPr lang="en-US" altLang="en-US" sz="1000" i="1" dirty="0"/>
            </a:br>
            <a:r>
              <a:rPr lang="en-US" altLang="en-US" sz="1800" i="1" dirty="0"/>
              <a:t>                              </a:t>
            </a:r>
            <a:r>
              <a:rPr lang="en-US" altLang="en-US" sz="1800" dirty="0"/>
              <a:t>Na</a:t>
            </a:r>
            <a:r>
              <a:rPr lang="en-US" altLang="en-US" sz="1800" baseline="30000" dirty="0"/>
              <a:t>+</a:t>
            </a:r>
            <a:r>
              <a:rPr lang="en-US" altLang="en-US" sz="1800" dirty="0"/>
              <a:t> +  e</a:t>
            </a:r>
            <a:r>
              <a:rPr lang="en-US" altLang="en-US" sz="1800" baseline="30000" dirty="0"/>
              <a:t>−</a:t>
            </a:r>
            <a:r>
              <a:rPr lang="en-US" altLang="en-US" sz="1800" dirty="0"/>
              <a:t> </a:t>
            </a:r>
            <a:r>
              <a:rPr lang="en-US" altLang="en-US" sz="1800" dirty="0">
                <a:cs typeface="Arial" pitchFamily="34" charset="0"/>
              </a:rPr>
              <a:t>↔ </a:t>
            </a:r>
            <a:r>
              <a:rPr lang="en-US" altLang="en-US" sz="1800" dirty="0"/>
              <a:t>Na(s) 	 (-2.71 V)</a:t>
            </a:r>
            <a:br>
              <a:rPr lang="en-US" altLang="en-US" sz="1800" dirty="0"/>
            </a:br>
            <a:r>
              <a:rPr lang="en-US" altLang="en-US" sz="1000" i="1" dirty="0"/>
              <a:t/>
            </a:r>
            <a:br>
              <a:rPr lang="en-US" altLang="en-US" sz="1000" i="1" dirty="0"/>
            </a:br>
            <a:r>
              <a:rPr lang="en-US" altLang="en-US" sz="1800" dirty="0"/>
              <a:t>At more cathodic potentials leaching should be suppressed </a:t>
            </a:r>
            <a:r>
              <a:rPr lang="en-US" altLang="en-US" sz="1800" i="1" dirty="0"/>
              <a:t>completely.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436983" y="6515405"/>
            <a:ext cx="36895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2"/>
                </a:solidFill>
              </a:rPr>
              <a:t>Haber’s mechanism: </a:t>
            </a:r>
            <a:r>
              <a:rPr lang="en-US" altLang="en-US" sz="1600" dirty="0" err="1" smtClean="0">
                <a:solidFill>
                  <a:schemeClr val="tx2"/>
                </a:solidFill>
              </a:rPr>
              <a:t>alloying+leaching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ex\Dropbox\Alex\Students\Yura\20121024 Pt after tetramethyl\AC-10Vto0V_00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91" y="1052736"/>
            <a:ext cx="2978671" cy="27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718852"/>
            <a:ext cx="2128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TMAH -10 to 0 </a:t>
            </a:r>
            <a:r>
              <a:rPr lang="en-US" altLang="en-US" dirty="0" err="1"/>
              <a:t>Vac</a:t>
            </a:r>
            <a:endParaRPr lang="en-US" altLang="en-US" dirty="0"/>
          </a:p>
        </p:txBody>
      </p:sp>
      <p:pic>
        <p:nvPicPr>
          <p:cNvPr id="23556" name="Picture 2" descr="C:\Users\Alex\Dropbox\Alex\Students\Yura\20121024 Pt after tetramethyl\AC-10Vto0V_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214"/>
            <a:ext cx="2978150" cy="274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Users\Alex\Dropbox\Alex\Students\Yura\20121024 Pt after tetramethyl\DC-10V_01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4115197"/>
            <a:ext cx="29797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C:\Users\Alex\Dropbox\Alex\Students\Yura\20121024 Pt after tetramethyl\DC-10V_00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2184"/>
            <a:ext cx="2978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 descr="C:\Users\Alex\Dropbox\Alex\Students\Yura\20121024 Pt after tetramethyl\DC-10V_007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4129484"/>
            <a:ext cx="2978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0" y="3813247"/>
            <a:ext cx="163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TMAH -10Vdc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74626" y="-2"/>
            <a:ext cx="638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/>
              <a:t>It can’t be alloying! But how do you prove it? </a:t>
            </a:r>
            <a:endParaRPr lang="en-US" alt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114686" y="536166"/>
            <a:ext cx="5075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Idea</a:t>
            </a:r>
            <a:r>
              <a:rPr lang="en-US" altLang="en-US" sz="1600" dirty="0"/>
              <a:t>: use a strong base which does not have an </a:t>
            </a:r>
            <a:r>
              <a:rPr lang="en-US" altLang="en-US" sz="1600" dirty="0" smtClean="0"/>
              <a:t>alkali</a:t>
            </a:r>
            <a:endParaRPr lang="en-US" altLang="en-US" sz="1600" dirty="0"/>
          </a:p>
        </p:txBody>
      </p:sp>
      <p:pic>
        <p:nvPicPr>
          <p:cNvPr id="11" name="Picture 22" descr="TBAH in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75" y="1463824"/>
            <a:ext cx="2002662" cy="14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1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60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566738" y="4848225"/>
            <a:ext cx="78581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Most popular explanations: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Alloying with reduced alkali metal and subsequent leaching by water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Hydrogen corrosion (formation of metal hydrides)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Physical disintegration</a:t>
            </a:r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>
            <a:off x="566738" y="5445125"/>
            <a:ext cx="7688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grpSp>
        <p:nvGrpSpPr>
          <p:cNvPr id="3" name="Group 2"/>
          <p:cNvGrpSpPr/>
          <p:nvPr/>
        </p:nvGrpSpPr>
        <p:grpSpPr>
          <a:xfrm>
            <a:off x="3517158" y="670597"/>
            <a:ext cx="5492100" cy="4428492"/>
            <a:chOff x="431540" y="1633538"/>
            <a:chExt cx="5004556" cy="3214687"/>
          </a:xfrm>
        </p:grpSpPr>
        <p:sp>
          <p:nvSpPr>
            <p:cNvPr id="2" name="Rectangle 1"/>
            <p:cNvSpPr/>
            <p:nvPr/>
          </p:nvSpPr>
          <p:spPr>
            <a:xfrm>
              <a:off x="431540" y="1633538"/>
              <a:ext cx="5004556" cy="32146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8" y="1633538"/>
              <a:ext cx="4732634" cy="3094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5246" y="1304764"/>
            <a:ext cx="359342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Idea</a:t>
            </a:r>
            <a:r>
              <a:rPr lang="en-US" altLang="en-US" sz="1600" dirty="0"/>
              <a:t>: start with an acid, then add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an </a:t>
            </a:r>
            <a:r>
              <a:rPr lang="en-US" altLang="en-US" sz="1600" dirty="0"/>
              <a:t>alkali salt of the same acid</a:t>
            </a:r>
          </a:p>
          <a:p>
            <a:endParaRPr lang="en-US" altLang="en-US" sz="1600" dirty="0"/>
          </a:p>
          <a:p>
            <a:r>
              <a:rPr lang="en-US" altLang="en-US" sz="1600" b="1" dirty="0"/>
              <a:t>Why this should work</a:t>
            </a:r>
            <a:r>
              <a:rPr lang="en-US" altLang="en-US" sz="1600" dirty="0"/>
              <a:t>: conductivity,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heat </a:t>
            </a:r>
            <a:r>
              <a:rPr lang="en-US" altLang="en-US" sz="1600" dirty="0"/>
              <a:t>conductivity, density and all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other </a:t>
            </a:r>
            <a:r>
              <a:rPr lang="en-US" altLang="en-US" sz="1600" dirty="0"/>
              <a:t>physical properties</a:t>
            </a:r>
          </a:p>
          <a:p>
            <a:r>
              <a:rPr lang="en-US" altLang="en-US" sz="1600" dirty="0"/>
              <a:t>will remain the same (approx.). 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Chemically</a:t>
            </a:r>
            <a:r>
              <a:rPr lang="en-US" altLang="en-US" sz="1600" dirty="0"/>
              <a:t>, the only thing we add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is </a:t>
            </a:r>
            <a:r>
              <a:rPr lang="en-US" altLang="en-US" sz="1600" dirty="0"/>
              <a:t>alkali </a:t>
            </a:r>
            <a:r>
              <a:rPr lang="en-US" altLang="en-US" sz="1600" dirty="0" err="1"/>
              <a:t>cation</a:t>
            </a:r>
            <a:r>
              <a:rPr lang="en-US" altLang="en-US" sz="1600" dirty="0"/>
              <a:t>. </a:t>
            </a:r>
          </a:p>
          <a:p>
            <a:endParaRPr lang="en-US" altLang="en-US" sz="1600" dirty="0"/>
          </a:p>
          <a:p>
            <a:r>
              <a:rPr lang="en-US" altLang="en-US" sz="1600" dirty="0"/>
              <a:t>Let’s see what that will do…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74626" y="-2"/>
            <a:ext cx="638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/>
              <a:t>It can’t be alloying! But how do you prove it? </a:t>
            </a:r>
            <a:endParaRPr lang="en-US" altLang="en-US" dirty="0"/>
          </a:p>
        </p:txBody>
      </p:sp>
      <p:sp>
        <p:nvSpPr>
          <p:cNvPr id="6" name="Right Arrow 5"/>
          <p:cNvSpPr/>
          <p:nvPr/>
        </p:nvSpPr>
        <p:spPr>
          <a:xfrm flipH="1">
            <a:off x="8316416" y="1016732"/>
            <a:ext cx="542798" cy="3960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134180" y="6515405"/>
            <a:ext cx="40823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The case of tetra-alkyl ammonium cations 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6" grpId="0" animBg="1"/>
      <p:bldP spid="1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66738" y="4833156"/>
            <a:ext cx="78581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/>
              <a:t>Most </a:t>
            </a:r>
            <a:r>
              <a:rPr lang="en-US" altLang="en-US" dirty="0"/>
              <a:t>popular explanations: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Alloying with reduced alkali metal and subsequent leaching by water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Hydrogen corrosion (formation of metal hydrides)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Physical disintegration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639763" y="5718981"/>
            <a:ext cx="5445125" cy="611188"/>
            <a:chOff x="403" y="3612"/>
            <a:chExt cx="3430" cy="385"/>
          </a:xfrm>
        </p:grpSpPr>
        <p:sp>
          <p:nvSpPr>
            <p:cNvPr id="91143" name="Line 7"/>
            <p:cNvSpPr>
              <a:spLocks noChangeShapeType="1"/>
            </p:cNvSpPr>
            <p:nvPr/>
          </p:nvSpPr>
          <p:spPr bwMode="auto">
            <a:xfrm flipV="1">
              <a:off x="476" y="3612"/>
              <a:ext cx="3357" cy="362"/>
            </a:xfrm>
            <a:prstGeom prst="line">
              <a:avLst/>
            </a:prstGeom>
            <a:noFill/>
            <a:ln w="38100" cmpd="sng">
              <a:solidFill>
                <a:srgbClr val="FF0000">
                  <a:alpha val="60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  <p:sp>
          <p:nvSpPr>
            <p:cNvPr id="91145" name="Line 9"/>
            <p:cNvSpPr>
              <a:spLocks noChangeShapeType="1"/>
            </p:cNvSpPr>
            <p:nvPr/>
          </p:nvSpPr>
          <p:spPr bwMode="auto">
            <a:xfrm>
              <a:off x="403" y="3612"/>
              <a:ext cx="3430" cy="385"/>
            </a:xfrm>
            <a:prstGeom prst="line">
              <a:avLst/>
            </a:prstGeom>
            <a:noFill/>
            <a:ln w="38100" cmpd="sng">
              <a:solidFill>
                <a:srgbClr val="FF0000">
                  <a:alpha val="60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</p:grp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566738" y="5430056"/>
            <a:ext cx="7688262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74626" y="-2"/>
            <a:ext cx="638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/>
              <a:t>It can’t be alloying! But how do you prove it? </a:t>
            </a:r>
            <a:endParaRPr lang="en-US" alt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491880" y="483698"/>
            <a:ext cx="18870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-10 V in 2M </a:t>
            </a:r>
            <a:r>
              <a:rPr lang="en-US" altLang="en-US" sz="1600" dirty="0" smtClean="0"/>
              <a:t>H</a:t>
            </a:r>
            <a:r>
              <a:rPr lang="en-US" altLang="en-US" sz="1600" baseline="-25000" dirty="0" smtClean="0"/>
              <a:t>2</a:t>
            </a:r>
            <a:r>
              <a:rPr lang="en-US" altLang="en-US" sz="1600" dirty="0" smtClean="0"/>
              <a:t>SO</a:t>
            </a:r>
            <a:r>
              <a:rPr lang="en-US" altLang="en-US" sz="1600" baseline="-25000" dirty="0" smtClean="0"/>
              <a:t>4</a:t>
            </a:r>
            <a:endParaRPr lang="ru-RU" altLang="en-US" sz="16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66290" y="483077"/>
            <a:ext cx="1563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After annealing</a:t>
            </a:r>
            <a:endParaRPr lang="ru-RU" altLang="en-US" sz="1600" dirty="0"/>
          </a:p>
        </p:txBody>
      </p:sp>
      <p:pic>
        <p:nvPicPr>
          <p:cNvPr id="13" name="Picture 7" descr="After_annealing_electrode_1_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89" y="800933"/>
            <a:ext cx="2150239" cy="197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lectrode_1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99" y="806109"/>
            <a:ext cx="2179727" cy="200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Wire_4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25" y="801158"/>
            <a:ext cx="2150238" cy="19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Wire_4_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30" y="2853161"/>
            <a:ext cx="2164983" cy="199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After_annealing_electrode_1_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9" y="2856537"/>
            <a:ext cx="2185871" cy="201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Electrode_1_0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94" y="2853161"/>
            <a:ext cx="2164983" cy="199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681683" y="457994"/>
            <a:ext cx="33188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-10 V in 1M </a:t>
            </a:r>
            <a:r>
              <a:rPr lang="en-US" altLang="en-US" sz="1600" dirty="0" smtClean="0"/>
              <a:t>H</a:t>
            </a:r>
            <a:r>
              <a:rPr lang="en-US" altLang="en-US" sz="1600" baseline="-25000" dirty="0" smtClean="0"/>
              <a:t>2</a:t>
            </a:r>
            <a:r>
              <a:rPr lang="en-US" altLang="en-US" sz="1600" dirty="0" smtClean="0"/>
              <a:t>SO</a:t>
            </a:r>
            <a:r>
              <a:rPr lang="en-US" altLang="en-US" sz="1600" baseline="-25000" dirty="0" smtClean="0"/>
              <a:t>4</a:t>
            </a:r>
            <a:r>
              <a:rPr lang="en-US" altLang="en-US" sz="1600" dirty="0" smtClean="0"/>
              <a:t>+ 1M Na</a:t>
            </a:r>
            <a:r>
              <a:rPr lang="en-US" altLang="en-US" sz="1600" baseline="-25000" dirty="0" smtClean="0"/>
              <a:t>2</a:t>
            </a:r>
            <a:r>
              <a:rPr lang="en-US" altLang="en-US" sz="1600" dirty="0" smtClean="0"/>
              <a:t>SO</a:t>
            </a:r>
            <a:r>
              <a:rPr lang="en-US" altLang="en-US" sz="1600" baseline="-25000" dirty="0" smtClean="0"/>
              <a:t>4</a:t>
            </a:r>
            <a:endParaRPr lang="ru-RU" altLang="en-US" sz="16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68779" y="6519446"/>
            <a:ext cx="19752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Strong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cation</a:t>
            </a:r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 is key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911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042988" y="225425"/>
            <a:ext cx="75614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It’s not hydrogen, and </a:t>
            </a:r>
            <a:r>
              <a:rPr lang="en-US" altLang="en-US" sz="2400" dirty="0" smtClean="0"/>
              <a:t>also not </a:t>
            </a:r>
            <a:r>
              <a:rPr lang="en-US" altLang="en-US" sz="2400" dirty="0"/>
              <a:t>physical disintegration</a:t>
            </a:r>
            <a:endParaRPr lang="en-US" altLang="en-US" dirty="0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391169" y="908720"/>
            <a:ext cx="82132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Au wire after 30 min at -10 V in 1M H</a:t>
            </a:r>
            <a:r>
              <a:rPr lang="en-GB" altLang="en-US" sz="1600" baseline="-25000" dirty="0"/>
              <a:t>2</a:t>
            </a:r>
            <a:r>
              <a:rPr lang="en-GB" altLang="en-US" sz="1600" dirty="0"/>
              <a:t>SO</a:t>
            </a:r>
            <a:r>
              <a:rPr lang="en-GB" altLang="en-US" sz="1600" baseline="-25000" dirty="0"/>
              <a:t>4</a:t>
            </a:r>
            <a:r>
              <a:rPr lang="en-GB" altLang="en-US" sz="1600" dirty="0"/>
              <a:t> (left), and after 1M Na</a:t>
            </a:r>
            <a:r>
              <a:rPr lang="en-GB" altLang="en-US" sz="1600" baseline="-25000" dirty="0"/>
              <a:t>2</a:t>
            </a:r>
            <a:r>
              <a:rPr lang="en-GB" altLang="en-US" sz="1600" dirty="0"/>
              <a:t>SO</a:t>
            </a:r>
            <a:r>
              <a:rPr lang="en-GB" altLang="en-US" sz="1600" baseline="-25000" dirty="0"/>
              <a:t>4</a:t>
            </a:r>
            <a:r>
              <a:rPr lang="en-GB" altLang="en-US" sz="1600" dirty="0"/>
              <a:t> was added (right).</a:t>
            </a:r>
            <a:r>
              <a:rPr lang="en-US" altLang="en-US" sz="1600" dirty="0"/>
              <a:t> </a:t>
            </a:r>
          </a:p>
        </p:txBody>
      </p:sp>
      <p:grpSp>
        <p:nvGrpSpPr>
          <p:cNvPr id="91152" name="Group 16"/>
          <p:cNvGrpSpPr>
            <a:grpSpLocks/>
          </p:cNvGrpSpPr>
          <p:nvPr/>
        </p:nvGrpSpPr>
        <p:grpSpPr bwMode="auto">
          <a:xfrm>
            <a:off x="602570" y="1520788"/>
            <a:ext cx="7596188" cy="3132138"/>
            <a:chOff x="386" y="731"/>
            <a:chExt cx="4785" cy="1973"/>
          </a:xfrm>
        </p:grpSpPr>
        <p:pic>
          <p:nvPicPr>
            <p:cNvPr id="26632" name="Picture 13" descr="Fig SI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731"/>
              <a:ext cx="4785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3" name="Rectangle 15"/>
            <p:cNvSpPr>
              <a:spLocks noChangeArrowheads="1"/>
            </p:cNvSpPr>
            <p:nvPr/>
          </p:nvSpPr>
          <p:spPr bwMode="auto">
            <a:xfrm>
              <a:off x="2517" y="731"/>
              <a:ext cx="522" cy="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6738" y="4833156"/>
            <a:ext cx="78581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/>
              <a:t>Most </a:t>
            </a:r>
            <a:r>
              <a:rPr lang="en-US" altLang="en-US" dirty="0"/>
              <a:t>popular explanations: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Alloying with reduced alkali metal and subsequent leaching by water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Hydrogen corrosion (formation of metal hydrides)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Physical disintegration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639763" y="5718981"/>
            <a:ext cx="5445125" cy="611188"/>
            <a:chOff x="403" y="3612"/>
            <a:chExt cx="3430" cy="385"/>
          </a:xfrm>
        </p:grpSpPr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V="1">
              <a:off x="476" y="3612"/>
              <a:ext cx="3357" cy="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403" y="3612"/>
              <a:ext cx="3430" cy="3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</p:grp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738" y="5430056"/>
            <a:ext cx="7688262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168779" y="6519446"/>
            <a:ext cx="19752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Strong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cation</a:t>
            </a:r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 is key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100000"/>
                <a:lumMod val="100000"/>
              </a:schemeClr>
            </a:gs>
            <a:gs pos="100000">
              <a:schemeClr val="bg2">
                <a:shade val="100000"/>
                <a:lumMod val="51000"/>
              </a:schemeClr>
            </a:gs>
          </a:gsLst>
          <a:path path="circle">
            <a:fillToRect l="50000" t="2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719138" y="44450"/>
            <a:ext cx="7473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To summarize, in order to cathodically corrode a metal, we need:</a:t>
            </a:r>
          </a:p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</a:rPr>
              <a:t>a metal</a:t>
            </a:r>
          </a:p>
          <a:p>
            <a:pPr eaLnBrk="1" hangingPunct="1"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</a:rPr>
              <a:t>a strong cation in aqueous solution </a:t>
            </a:r>
          </a:p>
          <a:p>
            <a:pPr eaLnBrk="1" hangingPunct="1"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</a:rPr>
              <a:t>quite negative voltage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42875" y="1952625"/>
            <a:ext cx="549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and thus the proposed mechanism of the reaction …</a:t>
            </a:r>
          </a:p>
        </p:txBody>
      </p:sp>
      <p:pic>
        <p:nvPicPr>
          <p:cNvPr id="92166" name="Picture 6" descr="mechanism 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440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2216150" y="5942013"/>
            <a:ext cx="692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… the reaction must proceed via a </a:t>
            </a:r>
            <a:r>
              <a:rPr lang="en-US" altLang="en-US" b="1" dirty="0"/>
              <a:t>negatively charged metal ion</a:t>
            </a:r>
            <a:r>
              <a:rPr lang="en-US" altLang="en-US" dirty="0"/>
              <a:t>!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5903913" y="6465888"/>
            <a:ext cx="31210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>
                <a:solidFill>
                  <a:schemeClr val="tx1"/>
                </a:solidFill>
              </a:rPr>
              <a:t>Yanson</a:t>
            </a:r>
            <a:r>
              <a:rPr lang="en-US" altLang="en-US" sz="1200" dirty="0">
                <a:solidFill>
                  <a:schemeClr val="tx1"/>
                </a:solidFill>
              </a:rPr>
              <a:t> et al, </a:t>
            </a:r>
            <a:r>
              <a:rPr lang="en-US" altLang="en-US" sz="1200" i="1" dirty="0" err="1">
                <a:solidFill>
                  <a:schemeClr val="tx1"/>
                </a:solidFill>
              </a:rPr>
              <a:t>Angewandte</a:t>
            </a:r>
            <a:r>
              <a:rPr lang="en-US" altLang="en-US" sz="1200" i="1" dirty="0">
                <a:solidFill>
                  <a:schemeClr val="tx1"/>
                </a:solidFill>
              </a:rPr>
              <a:t> </a:t>
            </a:r>
            <a:r>
              <a:rPr lang="en-US" altLang="en-US" sz="1200" dirty="0">
                <a:solidFill>
                  <a:schemeClr val="tx1"/>
                </a:solidFill>
              </a:rPr>
              <a:t>50, 6346 (2011) </a:t>
            </a:r>
          </a:p>
        </p:txBody>
      </p:sp>
    </p:spTree>
    <p:extLst>
      <p:ext uri="{BB962C8B-B14F-4D97-AF65-F5344CB8AC3E}">
        <p14:creationId xmlns:p14="http://schemas.microsoft.com/office/powerpoint/2010/main" val="22128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67" grpId="0"/>
      <p:bldP spid="276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lex\Dropbox\Alex\Presentations\Nano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13635" r="-405" b="-6716"/>
          <a:stretch/>
        </p:blipFill>
        <p:spPr bwMode="auto">
          <a:xfrm>
            <a:off x="4427984" y="647307"/>
            <a:ext cx="4176464" cy="58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3436937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727200" y="36830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This is known:</a:t>
            </a:r>
          </a:p>
        </p:txBody>
      </p:sp>
      <p:grpSp>
        <p:nvGrpSpPr>
          <p:cNvPr id="95244" name="Group 12"/>
          <p:cNvGrpSpPr>
            <a:grpSpLocks/>
          </p:cNvGrpSpPr>
          <p:nvPr/>
        </p:nvGrpSpPr>
        <p:grpSpPr bwMode="auto">
          <a:xfrm>
            <a:off x="4701643" y="968321"/>
            <a:ext cx="3446463" cy="3190875"/>
            <a:chOff x="2948" y="618"/>
            <a:chExt cx="2171" cy="2010"/>
          </a:xfrm>
        </p:grpSpPr>
        <p:pic>
          <p:nvPicPr>
            <p:cNvPr id="95241" name="Picture 9" descr="Redox table ani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" y="618"/>
              <a:ext cx="2171" cy="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242" name="Text Box 10"/>
            <p:cNvSpPr txBox="1">
              <a:spLocks noChangeArrowheads="1"/>
            </p:cNvSpPr>
            <p:nvPr/>
          </p:nvSpPr>
          <p:spPr bwMode="auto">
            <a:xfrm>
              <a:off x="3129" y="2455"/>
              <a:ext cx="5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>
                  <a:solidFill>
                    <a:schemeClr val="bg1"/>
                  </a:solidFill>
                </a:rPr>
                <a:t>etc etc etc</a:t>
              </a:r>
            </a:p>
          </p:txBody>
        </p: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3935" y="1548"/>
              <a:ext cx="110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 dirty="0">
                  <a:solidFill>
                    <a:schemeClr val="bg1"/>
                  </a:solidFill>
                </a:rPr>
                <a:t>This is waiting</a:t>
              </a:r>
            </a:p>
            <a:p>
              <a:pPr algn="ctr"/>
              <a:r>
                <a:rPr lang="en-US" altLang="en-US" b="1" dirty="0">
                  <a:solidFill>
                    <a:schemeClr val="bg1"/>
                  </a:solidFill>
                </a:rPr>
                <a:t>to be </a:t>
              </a:r>
            </a:p>
            <a:p>
              <a:pPr algn="ctr"/>
              <a:r>
                <a:rPr lang="en-US" altLang="en-US" b="1" dirty="0">
                  <a:solidFill>
                    <a:schemeClr val="bg1"/>
                  </a:solidFill>
                </a:rPr>
                <a:t>discovered!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7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873534" y="6519446"/>
            <a:ext cx="22717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History of metal anions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98588" y="195027"/>
            <a:ext cx="638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/>
              <a:t>What is known of metal anions</a:t>
            </a:r>
            <a:endParaRPr lang="en-US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500" y="1160748"/>
            <a:ext cx="88201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In 1907 experiments in liquid ammonia by Kraus produced species of Na</a:t>
            </a:r>
            <a:r>
              <a:rPr lang="en-US" altLang="en-US" baseline="30000">
                <a:cs typeface="Arial" pitchFamily="34" charset="0"/>
              </a:rPr>
              <a:t>+</a:t>
            </a:r>
            <a:r>
              <a:rPr lang="en-US" altLang="en-US">
                <a:cs typeface="Arial" pitchFamily="34" charset="0"/>
              </a:rPr>
              <a:t> and Pb</a:t>
            </a:r>
            <a:r>
              <a:rPr lang="en-US" altLang="en-US" baseline="-25000">
                <a:cs typeface="Arial" pitchFamily="34" charset="0"/>
              </a:rPr>
              <a:t>2</a:t>
            </a:r>
            <a:r>
              <a:rPr lang="en-US" altLang="en-US" baseline="30000">
                <a:cs typeface="Arial" pitchFamily="34" charset="0"/>
              </a:rPr>
              <a:t>-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In the 1930’s Zintl deduced the existence of Na</a:t>
            </a:r>
            <a:r>
              <a:rPr lang="en-US" altLang="en-US" baseline="-25000">
                <a:cs typeface="Arial" pitchFamily="34" charset="0"/>
              </a:rPr>
              <a:t>4</a:t>
            </a:r>
            <a:r>
              <a:rPr lang="en-US" altLang="en-US">
                <a:cs typeface="Arial" pitchFamily="34" charset="0"/>
              </a:rPr>
              <a:t>Pb</a:t>
            </a:r>
            <a:r>
              <a:rPr lang="en-US" altLang="en-US" baseline="-25000">
                <a:cs typeface="Arial" pitchFamily="34" charset="0"/>
              </a:rPr>
              <a:t>9</a:t>
            </a:r>
            <a:r>
              <a:rPr lang="en-US" altLang="en-US">
                <a:cs typeface="Arial" pitchFamily="34" charset="0"/>
              </a:rPr>
              <a:t>, </a:t>
            </a:r>
            <a:br>
              <a:rPr lang="en-US" altLang="en-US">
                <a:cs typeface="Arial" pitchFamily="34" charset="0"/>
              </a:rPr>
            </a:br>
            <a:r>
              <a:rPr lang="en-US" altLang="en-US">
                <a:cs typeface="Arial" pitchFamily="34" charset="0"/>
              </a:rPr>
              <a:t>or a “Zintl ion” Pb</a:t>
            </a:r>
            <a:r>
              <a:rPr lang="en-US" altLang="en-US" baseline="-25000">
                <a:cs typeface="Arial" pitchFamily="34" charset="0"/>
              </a:rPr>
              <a:t>9</a:t>
            </a:r>
            <a:r>
              <a:rPr lang="en-US" altLang="en-US" baseline="30000">
                <a:cs typeface="Arial" pitchFamily="34" charset="0"/>
              </a:rPr>
              <a:t>4-</a:t>
            </a:r>
            <a:r>
              <a:rPr lang="en-US" altLang="en-US">
                <a:cs typeface="Arial" pitchFamily="34" charset="0"/>
              </a:rPr>
              <a:t>. Also detected anion Au</a:t>
            </a:r>
            <a:r>
              <a:rPr lang="en-US" altLang="en-US" baseline="30000">
                <a:cs typeface="Arial" pitchFamily="34" charset="0"/>
              </a:rPr>
              <a:t>-</a:t>
            </a: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By the end of 1940’s anions of Hg</a:t>
            </a:r>
            <a:r>
              <a:rPr lang="en-US" altLang="en-US" baseline="30000">
                <a:cs typeface="Arial" pitchFamily="34" charset="0"/>
              </a:rPr>
              <a:t>-</a:t>
            </a:r>
            <a:r>
              <a:rPr lang="en-US" altLang="en-US">
                <a:cs typeface="Arial" pitchFamily="34" charset="0"/>
              </a:rPr>
              <a:t>, Au</a:t>
            </a:r>
            <a:r>
              <a:rPr lang="en-US" altLang="en-US" baseline="30000">
                <a:cs typeface="Arial" pitchFamily="34" charset="0"/>
              </a:rPr>
              <a:t>-</a:t>
            </a:r>
            <a:r>
              <a:rPr lang="en-US" altLang="en-US">
                <a:cs typeface="Arial" pitchFamily="34" charset="0"/>
              </a:rPr>
              <a:t> and Li</a:t>
            </a:r>
            <a:r>
              <a:rPr lang="en-US" altLang="en-US" baseline="30000">
                <a:cs typeface="Arial" pitchFamily="34" charset="0"/>
              </a:rPr>
              <a:t>-  </a:t>
            </a:r>
            <a:br>
              <a:rPr lang="en-US" altLang="en-US" baseline="30000">
                <a:cs typeface="Arial" pitchFamily="34" charset="0"/>
              </a:rPr>
            </a:br>
            <a:r>
              <a:rPr lang="en-US" altLang="en-US">
                <a:cs typeface="Arial" pitchFamily="34" charset="0"/>
              </a:rPr>
              <a:t>were identified in gas phase by mass-spec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In the 1950’s the first solid ionic compounds of the </a:t>
            </a:r>
            <a:br>
              <a:rPr lang="en-US" altLang="en-US">
                <a:cs typeface="Arial" pitchFamily="34" charset="0"/>
              </a:rPr>
            </a:br>
            <a:r>
              <a:rPr lang="en-US" altLang="en-US">
                <a:cs typeface="Arial" pitchFamily="34" charset="0"/>
              </a:rPr>
              <a:t>type Cs+Au- were synthesized in vacuum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In 1980’s unambiguous evidence appeared for the existence </a:t>
            </a:r>
            <a:br>
              <a:rPr lang="en-US" altLang="en-US">
                <a:cs typeface="Arial" pitchFamily="34" charset="0"/>
              </a:rPr>
            </a:br>
            <a:r>
              <a:rPr lang="en-US" altLang="en-US">
                <a:cs typeface="Arial" pitchFamily="34" charset="0"/>
              </a:rPr>
              <a:t>of monatomic metal anions in solution and the solid state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In 2003 a Cs</a:t>
            </a:r>
            <a:r>
              <a:rPr lang="en-US" altLang="en-US" baseline="-25000">
                <a:cs typeface="Arial" pitchFamily="34" charset="0"/>
              </a:rPr>
              <a:t>2</a:t>
            </a:r>
            <a:r>
              <a:rPr lang="en-US" altLang="en-US">
                <a:cs typeface="Arial" pitchFamily="34" charset="0"/>
              </a:rPr>
              <a:t>Pt solid containing Pt</a:t>
            </a:r>
            <a:r>
              <a:rPr lang="en-US" altLang="en-US" baseline="30000">
                <a:cs typeface="Arial" pitchFamily="34" charset="0"/>
              </a:rPr>
              <a:t>2-</a:t>
            </a:r>
            <a:r>
              <a:rPr lang="en-US" altLang="en-US">
                <a:cs typeface="Arial" pitchFamily="34" charset="0"/>
              </a:rPr>
              <a:t> anion was obtained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6013513" y="1698911"/>
            <a:ext cx="3040062" cy="3086100"/>
            <a:chOff x="5508625" y="584200"/>
            <a:chExt cx="3616325" cy="3457575"/>
          </a:xfrm>
        </p:grpSpPr>
        <p:pic>
          <p:nvPicPr>
            <p:cNvPr id="7" name="Picture 8" descr="Zintl ion Pb9(4-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1016000"/>
              <a:ext cx="1479550" cy="162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Zintl cryst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1017588"/>
              <a:ext cx="1990725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897563" y="584200"/>
              <a:ext cx="7080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b="1" i="1"/>
                <a:t>Ge</a:t>
              </a:r>
              <a:r>
                <a:rPr lang="en-US" altLang="en-US" b="1" i="1" baseline="-25000"/>
                <a:t>9</a:t>
              </a:r>
              <a:r>
                <a:rPr lang="en-US" altLang="en-US" b="1" i="1" baseline="30000"/>
                <a:t>4-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689850" y="584200"/>
              <a:ext cx="9493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b="1" i="1"/>
                <a:t>Cs</a:t>
              </a:r>
              <a:r>
                <a:rPr lang="en-US" altLang="en-US" b="1" i="1" baseline="-25000"/>
                <a:t>4</a:t>
              </a:r>
              <a:r>
                <a:rPr lang="en-US" altLang="en-US" b="1" i="1"/>
                <a:t>Ge</a:t>
              </a:r>
              <a:r>
                <a:rPr lang="en-US" altLang="en-US" b="1" i="1" baseline="-2500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3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159125"/>
            <a:ext cx="7853363" cy="27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836613"/>
            <a:ext cx="50038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59848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… they exist, but are hard to find and </a:t>
            </a:r>
            <a:r>
              <a:rPr lang="en-US" altLang="en-US" dirty="0" smtClean="0"/>
              <a:t>handle (intolerant </a:t>
            </a:r>
            <a:r>
              <a:rPr lang="en-US" altLang="en-US" dirty="0"/>
              <a:t>to air, water, anything reducible)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583668" y="87014"/>
            <a:ext cx="6156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 smtClean="0"/>
              <a:t>Low-temperature </a:t>
            </a:r>
            <a:r>
              <a:rPr lang="en-US" altLang="en-US" sz="2400" dirty="0"/>
              <a:t>STM of Au </a:t>
            </a:r>
            <a:r>
              <a:rPr lang="en-US" altLang="en-US" sz="2400" dirty="0" smtClean="0"/>
              <a:t>atoms on </a:t>
            </a:r>
            <a:r>
              <a:rPr lang="en-US" altLang="en-US" sz="2400" dirty="0" err="1" smtClean="0"/>
              <a:t>NaCl</a:t>
            </a:r>
            <a:endParaRPr lang="en-US" altLang="en-US" sz="2400" dirty="0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2268538" y="549275"/>
            <a:ext cx="4371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sz="1000" dirty="0"/>
              <a:t>J. </a:t>
            </a:r>
            <a:r>
              <a:rPr lang="en-US" altLang="en-US" sz="1000" dirty="0" err="1"/>
              <a:t>Repp</a:t>
            </a:r>
            <a:r>
              <a:rPr lang="en-US" altLang="en-US" sz="1000" dirty="0"/>
              <a:t>, G. Meyer, F.E. Olsson, and M. </a:t>
            </a:r>
            <a:r>
              <a:rPr lang="en-US" altLang="en-US" sz="1000" dirty="0" err="1"/>
              <a:t>Persson</a:t>
            </a:r>
            <a:r>
              <a:rPr lang="en-US" altLang="en-US" sz="1000" dirty="0"/>
              <a:t>, Science 305, 493 (2004)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264412" y="6519446"/>
            <a:ext cx="38795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An example of a gold anion from physics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219700" y="6553200"/>
            <a:ext cx="3924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tx1">
                    <a:lumMod val="65000"/>
                  </a:schemeClr>
                </a:solidFill>
              </a:rPr>
              <a:t>Electrochemical measurement - </a:t>
            </a:r>
            <a:r>
              <a:rPr lang="en-US" altLang="en-US" sz="1400" dirty="0" err="1">
                <a:solidFill>
                  <a:schemeClr val="tx1">
                    <a:lumMod val="65000"/>
                  </a:schemeClr>
                </a:solidFill>
              </a:rPr>
              <a:t>voltammogram</a:t>
            </a:r>
            <a:endParaRPr lang="en-US" alt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07950" y="104775"/>
            <a:ext cx="89281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tx1"/>
                </a:solidFill>
              </a:rPr>
              <a:t>Common corrosion is </a:t>
            </a:r>
            <a:r>
              <a:rPr lang="en-US" altLang="en-US" i="1" dirty="0">
                <a:solidFill>
                  <a:schemeClr val="tx1"/>
                </a:solidFill>
              </a:rPr>
              <a:t>anodic</a:t>
            </a:r>
            <a:r>
              <a:rPr lang="en-US" altLang="en-US" dirty="0">
                <a:solidFill>
                  <a:schemeClr val="tx1"/>
                </a:solidFill>
              </a:rPr>
              <a:t>, it </a:t>
            </a:r>
            <a:r>
              <a:rPr lang="en-US" altLang="en-US" u="sng" dirty="0">
                <a:solidFill>
                  <a:schemeClr val="tx1"/>
                </a:solidFill>
              </a:rPr>
              <a:t>always</a:t>
            </a:r>
            <a:r>
              <a:rPr lang="en-US" altLang="en-US" dirty="0">
                <a:solidFill>
                  <a:schemeClr val="tx1"/>
                </a:solidFill>
              </a:rPr>
              <a:t> proceeds via oxidation of a metal to its </a:t>
            </a:r>
            <a:r>
              <a:rPr lang="en-US" altLang="en-US" dirty="0" err="1">
                <a:solidFill>
                  <a:schemeClr val="tx1"/>
                </a:solidFill>
              </a:rPr>
              <a:t>cation</a:t>
            </a:r>
            <a:r>
              <a:rPr lang="en-US" altLang="en-US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en-US" altLang="en-US" dirty="0">
              <a:solidFill>
                <a:schemeClr val="tx1"/>
              </a:solidFill>
            </a:endParaRPr>
          </a:p>
          <a:p>
            <a:pPr algn="ctr"/>
            <a:r>
              <a:rPr lang="en-US" altLang="en-US" dirty="0">
                <a:solidFill>
                  <a:schemeClr val="tx1"/>
                </a:solidFill>
              </a:rPr>
              <a:t>Pt ↔ Pt</a:t>
            </a:r>
            <a:r>
              <a:rPr lang="en-US" altLang="en-US" baseline="30000" dirty="0">
                <a:solidFill>
                  <a:schemeClr val="tx1"/>
                </a:solidFill>
              </a:rPr>
              <a:t>2+</a:t>
            </a:r>
            <a:r>
              <a:rPr lang="en-US" altLang="en-US" dirty="0">
                <a:solidFill>
                  <a:schemeClr val="tx1"/>
                </a:solidFill>
              </a:rPr>
              <a:t> + 2 e</a:t>
            </a:r>
            <a:r>
              <a:rPr lang="en-US" altLang="en-US" baseline="30000" dirty="0">
                <a:solidFill>
                  <a:schemeClr val="tx1"/>
                </a:solidFill>
              </a:rPr>
              <a:t>−</a:t>
            </a:r>
            <a:r>
              <a:rPr lang="en-US" altLang="en-US" dirty="0">
                <a:solidFill>
                  <a:schemeClr val="tx1"/>
                </a:solidFill>
              </a:rPr>
              <a:t> (+1.19 V)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</a:rPr>
              <a:t>Fe ↔ Fe</a:t>
            </a:r>
            <a:r>
              <a:rPr lang="en-US" altLang="en-US" baseline="30000" dirty="0">
                <a:solidFill>
                  <a:srgbClr val="FF0000"/>
                </a:solidFill>
              </a:rPr>
              <a:t>2+ </a:t>
            </a:r>
            <a:r>
              <a:rPr lang="en-US" altLang="en-US" dirty="0">
                <a:solidFill>
                  <a:srgbClr val="FF0000"/>
                </a:solidFill>
              </a:rPr>
              <a:t>+ 2 e</a:t>
            </a:r>
            <a:r>
              <a:rPr lang="en-US" altLang="en-US" baseline="30000" dirty="0">
                <a:solidFill>
                  <a:srgbClr val="FF0000"/>
                </a:solidFill>
              </a:rPr>
              <a:t>−</a:t>
            </a:r>
            <a:r>
              <a:rPr lang="en-US" altLang="en-US" dirty="0">
                <a:solidFill>
                  <a:srgbClr val="FF0000"/>
                </a:solidFill>
              </a:rPr>
              <a:t> (-0.44 V)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</a:rPr>
              <a:t>Zn </a:t>
            </a:r>
            <a:r>
              <a:rPr lang="en-US" altLang="en-US" dirty="0">
                <a:solidFill>
                  <a:srgbClr val="FFFF00"/>
                </a:solidFill>
                <a:cs typeface="Arial" pitchFamily="34" charset="0"/>
              </a:rPr>
              <a:t>↔</a:t>
            </a:r>
            <a:r>
              <a:rPr lang="en-US" altLang="en-US" dirty="0">
                <a:solidFill>
                  <a:srgbClr val="FFFF00"/>
                </a:solidFill>
              </a:rPr>
              <a:t> Zn</a:t>
            </a:r>
            <a:r>
              <a:rPr lang="en-US" altLang="en-US" baseline="30000" dirty="0">
                <a:solidFill>
                  <a:srgbClr val="FFFF00"/>
                </a:solidFill>
              </a:rPr>
              <a:t>2+</a:t>
            </a:r>
            <a:r>
              <a:rPr lang="en-US" altLang="en-US" dirty="0">
                <a:solidFill>
                  <a:srgbClr val="FFFF00"/>
                </a:solidFill>
              </a:rPr>
              <a:t> + 2 e</a:t>
            </a:r>
            <a:r>
              <a:rPr lang="en-US" altLang="en-US" baseline="30000" dirty="0">
                <a:solidFill>
                  <a:srgbClr val="FFFF00"/>
                </a:solidFill>
              </a:rPr>
              <a:t>−</a:t>
            </a:r>
            <a:r>
              <a:rPr lang="en-US" altLang="en-US" dirty="0">
                <a:solidFill>
                  <a:srgbClr val="FFFF00"/>
                </a:solidFill>
              </a:rPr>
              <a:t> (-0.76 V) </a:t>
            </a:r>
          </a:p>
          <a:p>
            <a:pPr algn="ctr"/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527050" y="6200775"/>
            <a:ext cx="818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If making metal more positive speeds up corrosion, making it more negative … </a:t>
            </a: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1943100" y="5749925"/>
            <a:ext cx="53514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</a:rPr>
              <a:t>-1              -0.8                  -0.6                     -0.4                     -0.2                 0</a:t>
            </a:r>
            <a:br>
              <a:rPr lang="en-US" altLang="en-US" sz="1200" b="1">
                <a:solidFill>
                  <a:schemeClr val="tx1"/>
                </a:solidFill>
              </a:rPr>
            </a:br>
            <a:r>
              <a:rPr lang="en-US" altLang="en-US" sz="1400" b="1">
                <a:solidFill>
                  <a:schemeClr val="tx1"/>
                </a:solidFill>
              </a:rPr>
              <a:t>Potential applied (V)</a:t>
            </a:r>
          </a:p>
        </p:txBody>
      </p:sp>
      <p:graphicFrame>
        <p:nvGraphicFramePr>
          <p:cNvPr id="3106" name="Object 34"/>
          <p:cNvGraphicFramePr>
            <a:graphicFrameLocks noChangeAspect="1"/>
          </p:cNvGraphicFramePr>
          <p:nvPr/>
        </p:nvGraphicFramePr>
        <p:xfrm>
          <a:off x="2352675" y="1619250"/>
          <a:ext cx="4611688" cy="414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Image" r:id="rId3" imgW="2389232" imgH="2148844" progId="Photoshop.Image.9">
                  <p:embed/>
                </p:oleObj>
              </mc:Choice>
              <mc:Fallback>
                <p:oleObj name="Image" r:id="rId3" imgW="2389232" imgH="2148844" progId="Photoshop.Image.9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1619250"/>
                        <a:ext cx="4611688" cy="414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405063" y="1690688"/>
            <a:ext cx="4429125" cy="2251075"/>
          </a:xfrm>
          <a:prstGeom prst="rect">
            <a:avLst/>
          </a:prstGeom>
          <a:gradFill rotWithShape="1">
            <a:gsLst>
              <a:gs pos="0">
                <a:srgbClr val="FF0000">
                  <a:alpha val="53000"/>
                </a:srgbClr>
              </a:gs>
              <a:gs pos="100000">
                <a:srgbClr val="FF0000">
                  <a:gamma/>
                  <a:tint val="27451"/>
                  <a:invGamma/>
                  <a:alpha val="7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405063" y="3976688"/>
            <a:ext cx="4429125" cy="1712913"/>
          </a:xfrm>
          <a:prstGeom prst="rect">
            <a:avLst/>
          </a:prstGeom>
          <a:gradFill rotWithShape="1">
            <a:gsLst>
              <a:gs pos="0">
                <a:srgbClr val="0066FF">
                  <a:alpha val="5000"/>
                </a:srgbClr>
              </a:gs>
              <a:gs pos="100000">
                <a:srgbClr val="0066FF">
                  <a:gamma/>
                  <a:tint val="27451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751138" y="1719263"/>
            <a:ext cx="3716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Corrosion of a screw in sea water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514725" y="5060950"/>
            <a:ext cx="1108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00FF"/>
                </a:solidFill>
              </a:rPr>
              <a:t>reduction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240338" y="2241550"/>
            <a:ext cx="1106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CC0000"/>
                </a:solidFill>
              </a:rPr>
              <a:t>oxidation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 rot="16200000">
            <a:off x="2225675" y="2933700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CC0000"/>
                </a:solidFill>
              </a:rPr>
              <a:t>anodic</a:t>
            </a: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2816225" y="2528888"/>
            <a:ext cx="0" cy="10287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grpSp>
        <p:nvGrpSpPr>
          <p:cNvPr id="3097" name="Group 25"/>
          <p:cNvGrpSpPr>
            <a:grpSpLocks/>
          </p:cNvGrpSpPr>
          <p:nvPr/>
        </p:nvGrpSpPr>
        <p:grpSpPr bwMode="auto">
          <a:xfrm>
            <a:off x="2554288" y="4097338"/>
            <a:ext cx="338138" cy="1063625"/>
            <a:chOff x="1408" y="2590"/>
            <a:chExt cx="231" cy="727"/>
          </a:xfrm>
        </p:grpSpPr>
        <p:sp>
          <p:nvSpPr>
            <p:cNvPr id="3091" name="Text Box 19"/>
            <p:cNvSpPr txBox="1">
              <a:spLocks noChangeArrowheads="1"/>
            </p:cNvSpPr>
            <p:nvPr/>
          </p:nvSpPr>
          <p:spPr bwMode="auto">
            <a:xfrm rot="16200000">
              <a:off x="1202" y="2796"/>
              <a:ext cx="6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0000FF"/>
                  </a:solidFill>
                </a:rPr>
                <a:t>cathodic</a:t>
              </a:r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 flipV="1">
              <a:off x="1610" y="2614"/>
              <a:ext cx="0" cy="70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nl-NL"/>
            </a:p>
          </p:txBody>
        </p:sp>
      </p:grp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4940300" y="2216150"/>
            <a:ext cx="98425" cy="3514725"/>
          </a:xfrm>
          <a:prstGeom prst="rect">
            <a:avLst/>
          </a:prstGeom>
          <a:solidFill>
            <a:srgbClr val="7C7DB0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5448300" y="4540250"/>
            <a:ext cx="11636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969696"/>
                </a:solidFill>
              </a:rPr>
              <a:t>equilibrium</a:t>
            </a:r>
            <a:br>
              <a:rPr lang="en-US" altLang="en-US" sz="1600">
                <a:solidFill>
                  <a:srgbClr val="969696"/>
                </a:solidFill>
              </a:rPr>
            </a:br>
            <a:r>
              <a:rPr lang="en-US" altLang="en-US" sz="1600">
                <a:solidFill>
                  <a:srgbClr val="969696"/>
                </a:solidFill>
              </a:rPr>
              <a:t>(red-ox)</a:t>
            </a:r>
            <a:br>
              <a:rPr lang="en-US" altLang="en-US" sz="1600">
                <a:solidFill>
                  <a:srgbClr val="969696"/>
                </a:solidFill>
              </a:rPr>
            </a:br>
            <a:r>
              <a:rPr lang="en-US" altLang="en-US" sz="1600">
                <a:solidFill>
                  <a:srgbClr val="969696"/>
                </a:solidFill>
              </a:rPr>
              <a:t>potential</a:t>
            </a:r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 flipH="1" flipV="1">
            <a:off x="5006975" y="4033838"/>
            <a:ext cx="563563" cy="4968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 rot="16200000">
            <a:off x="1762125" y="3638550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tx1"/>
                </a:solidFill>
              </a:rPr>
              <a:t>Current</a:t>
            </a:r>
          </a:p>
        </p:txBody>
      </p:sp>
      <p:sp>
        <p:nvSpPr>
          <p:cNvPr id="3109" name="Freeform 37"/>
          <p:cNvSpPr>
            <a:spLocks/>
          </p:cNvSpPr>
          <p:nvPr/>
        </p:nvSpPr>
        <p:spPr bwMode="auto">
          <a:xfrm>
            <a:off x="2419350" y="1684338"/>
            <a:ext cx="2355850" cy="3416300"/>
          </a:xfrm>
          <a:custGeom>
            <a:avLst/>
            <a:gdLst>
              <a:gd name="T0" fmla="*/ 0 w 1610"/>
              <a:gd name="T1" fmla="*/ 2336 h 2336"/>
              <a:gd name="T2" fmla="*/ 181 w 1610"/>
              <a:gd name="T3" fmla="*/ 1996 h 2336"/>
              <a:gd name="T4" fmla="*/ 793 w 1610"/>
              <a:gd name="T5" fmla="*/ 1429 h 2336"/>
              <a:gd name="T6" fmla="*/ 1292 w 1610"/>
              <a:gd name="T7" fmla="*/ 431 h 2336"/>
              <a:gd name="T8" fmla="*/ 1610 w 1610"/>
              <a:gd name="T9" fmla="*/ 0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0" h="2336">
                <a:moveTo>
                  <a:pt x="0" y="2336"/>
                </a:moveTo>
                <a:cubicBezTo>
                  <a:pt x="24" y="2241"/>
                  <a:pt x="49" y="2147"/>
                  <a:pt x="181" y="1996"/>
                </a:cubicBezTo>
                <a:cubicBezTo>
                  <a:pt x="313" y="1845"/>
                  <a:pt x="608" y="1690"/>
                  <a:pt x="793" y="1429"/>
                </a:cubicBezTo>
                <a:cubicBezTo>
                  <a:pt x="978" y="1168"/>
                  <a:pt x="1156" y="669"/>
                  <a:pt x="1292" y="431"/>
                </a:cubicBezTo>
                <a:cubicBezTo>
                  <a:pt x="1428" y="193"/>
                  <a:pt x="1561" y="11"/>
                  <a:pt x="1610" y="0"/>
                </a:cubicBezTo>
              </a:path>
            </a:pathLst>
          </a:custGeom>
          <a:noFill/>
          <a:ln w="9525" cap="flat" cmpd="sng">
            <a:solidFill>
              <a:srgbClr val="336600">
                <a:alpha val="58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14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 flipH="1" flipV="1">
            <a:off x="3479800" y="4040188"/>
            <a:ext cx="2022475" cy="6969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auto">
          <a:xfrm>
            <a:off x="3381375" y="2216150"/>
            <a:ext cx="98425" cy="3514725"/>
          </a:xfrm>
          <a:prstGeom prst="rect">
            <a:avLst/>
          </a:prstGeom>
          <a:solidFill>
            <a:srgbClr val="7BB478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4924" y="81783"/>
            <a:ext cx="898207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In 1907 experiments in liquid ammonia </a:t>
            </a:r>
            <a:r>
              <a:rPr lang="en-US" altLang="en-US" dirty="0" smtClean="0">
                <a:cs typeface="Arial" pitchFamily="34" charset="0"/>
              </a:rPr>
              <a:t>produced </a:t>
            </a:r>
            <a:r>
              <a:rPr lang="en-US" altLang="en-US" dirty="0">
                <a:cs typeface="Arial" pitchFamily="34" charset="0"/>
              </a:rPr>
              <a:t>species of Na</a:t>
            </a:r>
            <a:r>
              <a:rPr lang="en-US" altLang="en-US" baseline="30000" dirty="0">
                <a:cs typeface="Arial" pitchFamily="34" charset="0"/>
              </a:rPr>
              <a:t>+</a:t>
            </a:r>
            <a:r>
              <a:rPr lang="en-US" altLang="en-US" dirty="0">
                <a:cs typeface="Arial" pitchFamily="34" charset="0"/>
              </a:rPr>
              <a:t> and Pb</a:t>
            </a:r>
            <a:r>
              <a:rPr lang="en-US" altLang="en-US" baseline="-25000" dirty="0">
                <a:cs typeface="Arial" pitchFamily="34" charset="0"/>
              </a:rPr>
              <a:t>2</a:t>
            </a:r>
            <a:r>
              <a:rPr lang="en-US" altLang="en-US" baseline="30000" dirty="0">
                <a:cs typeface="Arial" pitchFamily="34" charset="0"/>
              </a:rPr>
              <a:t>-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In the 1930’s </a:t>
            </a:r>
            <a:r>
              <a:rPr lang="en-US" altLang="en-US" dirty="0" err="1">
                <a:cs typeface="Arial" pitchFamily="34" charset="0"/>
              </a:rPr>
              <a:t>Zintl</a:t>
            </a:r>
            <a:r>
              <a:rPr lang="en-US" altLang="en-US" dirty="0">
                <a:cs typeface="Arial" pitchFamily="34" charset="0"/>
              </a:rPr>
              <a:t> deduced the existence of Na</a:t>
            </a:r>
            <a:r>
              <a:rPr lang="en-US" altLang="en-US" baseline="-25000" dirty="0">
                <a:cs typeface="Arial" pitchFamily="34" charset="0"/>
              </a:rPr>
              <a:t>4</a:t>
            </a:r>
            <a:r>
              <a:rPr lang="en-US" altLang="en-US" dirty="0">
                <a:cs typeface="Arial" pitchFamily="34" charset="0"/>
              </a:rPr>
              <a:t>Pb</a:t>
            </a:r>
            <a:r>
              <a:rPr lang="en-US" altLang="en-US" baseline="-25000" dirty="0">
                <a:cs typeface="Arial" pitchFamily="34" charset="0"/>
              </a:rPr>
              <a:t>9</a:t>
            </a:r>
            <a:r>
              <a:rPr lang="en-US" altLang="en-US" dirty="0">
                <a:cs typeface="Arial" pitchFamily="34" charset="0"/>
              </a:rPr>
              <a:t>, </a:t>
            </a:r>
            <a:br>
              <a:rPr lang="en-US" altLang="en-US" dirty="0">
                <a:cs typeface="Arial" pitchFamily="34" charset="0"/>
              </a:rPr>
            </a:br>
            <a:r>
              <a:rPr lang="en-US" altLang="en-US" dirty="0">
                <a:cs typeface="Arial" pitchFamily="34" charset="0"/>
              </a:rPr>
              <a:t>or a “</a:t>
            </a:r>
            <a:r>
              <a:rPr lang="en-US" altLang="en-US" dirty="0" err="1">
                <a:cs typeface="Arial" pitchFamily="34" charset="0"/>
              </a:rPr>
              <a:t>Zintl</a:t>
            </a:r>
            <a:r>
              <a:rPr lang="en-US" altLang="en-US" dirty="0">
                <a:cs typeface="Arial" pitchFamily="34" charset="0"/>
              </a:rPr>
              <a:t> ion” Pb</a:t>
            </a:r>
            <a:r>
              <a:rPr lang="en-US" altLang="en-US" baseline="-25000" dirty="0">
                <a:cs typeface="Arial" pitchFamily="34" charset="0"/>
              </a:rPr>
              <a:t>9</a:t>
            </a:r>
            <a:r>
              <a:rPr lang="en-US" altLang="en-US" baseline="30000" dirty="0">
                <a:cs typeface="Arial" pitchFamily="34" charset="0"/>
              </a:rPr>
              <a:t>4-</a:t>
            </a:r>
            <a:r>
              <a:rPr lang="en-US" altLang="en-US" dirty="0">
                <a:cs typeface="Arial" pitchFamily="34" charset="0"/>
              </a:rPr>
              <a:t>. Also detected anion Au</a:t>
            </a:r>
            <a:r>
              <a:rPr lang="en-US" altLang="en-US" baseline="30000" dirty="0">
                <a:cs typeface="Arial" pitchFamily="34" charset="0"/>
              </a:rPr>
              <a:t>-</a:t>
            </a: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By the end of 1940’s anions of Hg</a:t>
            </a:r>
            <a:r>
              <a:rPr lang="en-US" altLang="en-US" baseline="30000" dirty="0">
                <a:cs typeface="Arial" pitchFamily="34" charset="0"/>
              </a:rPr>
              <a:t>-</a:t>
            </a:r>
            <a:r>
              <a:rPr lang="en-US" altLang="en-US" dirty="0">
                <a:cs typeface="Arial" pitchFamily="34" charset="0"/>
              </a:rPr>
              <a:t>, Au</a:t>
            </a:r>
            <a:r>
              <a:rPr lang="en-US" altLang="en-US" baseline="30000" dirty="0">
                <a:cs typeface="Arial" pitchFamily="34" charset="0"/>
              </a:rPr>
              <a:t>-</a:t>
            </a:r>
            <a:r>
              <a:rPr lang="en-US" altLang="en-US" dirty="0">
                <a:cs typeface="Arial" pitchFamily="34" charset="0"/>
              </a:rPr>
              <a:t> and Li</a:t>
            </a:r>
            <a:r>
              <a:rPr lang="en-US" altLang="en-US" baseline="30000" dirty="0">
                <a:cs typeface="Arial" pitchFamily="34" charset="0"/>
              </a:rPr>
              <a:t>-  </a:t>
            </a:r>
            <a:br>
              <a:rPr lang="en-US" altLang="en-US" baseline="30000" dirty="0">
                <a:cs typeface="Arial" pitchFamily="34" charset="0"/>
              </a:rPr>
            </a:br>
            <a:r>
              <a:rPr lang="en-US" altLang="en-US" dirty="0">
                <a:cs typeface="Arial" pitchFamily="34" charset="0"/>
              </a:rPr>
              <a:t>were identified in gas phase by mass-spec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In the 1950’s the first solid ionic compounds of the </a:t>
            </a:r>
            <a:br>
              <a:rPr lang="en-US" altLang="en-US" dirty="0">
                <a:cs typeface="Arial" pitchFamily="34" charset="0"/>
              </a:rPr>
            </a:br>
            <a:r>
              <a:rPr lang="en-US" altLang="en-US" dirty="0">
                <a:cs typeface="Arial" pitchFamily="34" charset="0"/>
              </a:rPr>
              <a:t>type </a:t>
            </a:r>
            <a:r>
              <a:rPr lang="en-US" altLang="en-US" dirty="0" err="1">
                <a:cs typeface="Arial" pitchFamily="34" charset="0"/>
              </a:rPr>
              <a:t>Cs+Au</a:t>
            </a:r>
            <a:r>
              <a:rPr lang="en-US" altLang="en-US" dirty="0">
                <a:cs typeface="Arial" pitchFamily="34" charset="0"/>
              </a:rPr>
              <a:t>- were synthesized in vacuum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In 1980’s unambiguous evidence appeared for the existence </a:t>
            </a:r>
            <a:br>
              <a:rPr lang="en-US" altLang="en-US" dirty="0">
                <a:cs typeface="Arial" pitchFamily="34" charset="0"/>
              </a:rPr>
            </a:br>
            <a:r>
              <a:rPr lang="en-US" altLang="en-US" dirty="0">
                <a:cs typeface="Arial" pitchFamily="34" charset="0"/>
              </a:rPr>
              <a:t>of monatomic metal anions in solution and the solid state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>
                <a:cs typeface="Arial" pitchFamily="34" charset="0"/>
              </a:rPr>
              <a:t>In 2003 a Cs</a:t>
            </a:r>
            <a:r>
              <a:rPr lang="en-US" altLang="en-US" baseline="-25000" dirty="0">
                <a:cs typeface="Arial" pitchFamily="34" charset="0"/>
              </a:rPr>
              <a:t>2</a:t>
            </a:r>
            <a:r>
              <a:rPr lang="en-US" altLang="en-US" dirty="0">
                <a:cs typeface="Arial" pitchFamily="34" charset="0"/>
              </a:rPr>
              <a:t>Pt solid containing Pt</a:t>
            </a:r>
            <a:r>
              <a:rPr lang="en-US" altLang="en-US" baseline="30000" dirty="0">
                <a:cs typeface="Arial" pitchFamily="34" charset="0"/>
              </a:rPr>
              <a:t>2-</a:t>
            </a:r>
            <a:r>
              <a:rPr lang="en-US" altLang="en-US" dirty="0">
                <a:cs typeface="Arial" pitchFamily="34" charset="0"/>
              </a:rPr>
              <a:t> anion was obtained</a:t>
            </a:r>
          </a:p>
        </p:txBody>
      </p:sp>
      <p:pic>
        <p:nvPicPr>
          <p:cNvPr id="28675" name="Picture 4" descr="mechanism in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401108"/>
            <a:ext cx="6681787" cy="233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831896" y="6482735"/>
            <a:ext cx="45223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FF00"/>
                </a:solidFill>
              </a:rPr>
              <a:t>Onset potential for Pt is less negative than -2V !</a:t>
            </a:r>
          </a:p>
        </p:txBody>
      </p:sp>
      <p:grpSp>
        <p:nvGrpSpPr>
          <p:cNvPr id="28677" name="Group 1"/>
          <p:cNvGrpSpPr>
            <a:grpSpLocks/>
          </p:cNvGrpSpPr>
          <p:nvPr/>
        </p:nvGrpSpPr>
        <p:grpSpPr bwMode="auto">
          <a:xfrm>
            <a:off x="5976938" y="522288"/>
            <a:ext cx="3040062" cy="3086100"/>
            <a:chOff x="5508625" y="584200"/>
            <a:chExt cx="3616325" cy="3457575"/>
          </a:xfrm>
        </p:grpSpPr>
        <p:pic>
          <p:nvPicPr>
            <p:cNvPr id="28678" name="Picture 8" descr="Zintl ion Pb9(4-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1016000"/>
              <a:ext cx="1479550" cy="162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9" descr="Zintl cryst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1017588"/>
              <a:ext cx="1990725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10"/>
            <p:cNvSpPr txBox="1">
              <a:spLocks noChangeArrowheads="1"/>
            </p:cNvSpPr>
            <p:nvPr/>
          </p:nvSpPr>
          <p:spPr bwMode="auto">
            <a:xfrm>
              <a:off x="5897563" y="584200"/>
              <a:ext cx="7080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b="1" i="1"/>
                <a:t>Ge</a:t>
              </a:r>
              <a:r>
                <a:rPr lang="en-US" altLang="en-US" b="1" i="1" baseline="-25000"/>
                <a:t>9</a:t>
              </a:r>
              <a:r>
                <a:rPr lang="en-US" altLang="en-US" b="1" i="1" baseline="30000"/>
                <a:t>4-</a:t>
              </a:r>
            </a:p>
          </p:txBody>
        </p:sp>
        <p:sp>
          <p:nvSpPr>
            <p:cNvPr id="28681" name="Text Box 11"/>
            <p:cNvSpPr txBox="1">
              <a:spLocks noChangeArrowheads="1"/>
            </p:cNvSpPr>
            <p:nvPr/>
          </p:nvSpPr>
          <p:spPr bwMode="auto">
            <a:xfrm>
              <a:off x="7689850" y="584200"/>
              <a:ext cx="9493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b="1" i="1"/>
                <a:t>Cs</a:t>
              </a:r>
              <a:r>
                <a:rPr lang="en-US" altLang="en-US" b="1" i="1" baseline="-25000"/>
                <a:t>4</a:t>
              </a:r>
              <a:r>
                <a:rPr lang="en-US" altLang="en-US" b="1" i="1"/>
                <a:t>Ge</a:t>
              </a:r>
              <a:r>
                <a:rPr lang="en-US" altLang="en-US" b="1" i="1" baseline="-2500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7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Picture 7" descr="-6V for 3600sec in 10M NaOH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785813"/>
            <a:ext cx="6194425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-6V for 3600sec in 10M NaOH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785813"/>
            <a:ext cx="6194425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-6V for 3600sec in 10M NaOH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785813"/>
            <a:ext cx="6192838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-6V for 3600sec in 10M NaOH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785813"/>
            <a:ext cx="6194425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-6V for 3600sec in 10M NaOH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785813"/>
            <a:ext cx="6194425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87313" y="115888"/>
            <a:ext cx="8948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/>
              <a:t>How does the corrosion product look like?</a:t>
            </a:r>
            <a:endParaRPr lang="en-US" altLang="en-US" sz="2400" dirty="0"/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5164138" y="1252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264412" y="6519446"/>
            <a:ext cx="40030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Characterization of cathodic nanoparticles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7" name="Group 209"/>
          <p:cNvGrpSpPr>
            <a:grpSpLocks/>
          </p:cNvGrpSpPr>
          <p:nvPr/>
        </p:nvGrpSpPr>
        <p:grpSpPr bwMode="auto">
          <a:xfrm>
            <a:off x="1042988" y="692150"/>
            <a:ext cx="7596187" cy="2960688"/>
            <a:chOff x="657" y="436"/>
            <a:chExt cx="4785" cy="1865"/>
          </a:xfrm>
        </p:grpSpPr>
        <p:pic>
          <p:nvPicPr>
            <p:cNvPr id="7172" name="Picture 4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36"/>
              <a:ext cx="4785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971" y="527"/>
              <a:ext cx="4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TEM</a:t>
              </a:r>
              <a:endParaRPr lang="en-US" altLang="en-US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50825" y="-26988"/>
            <a:ext cx="860583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Characterization of cathodic nanoparticles</a:t>
            </a:r>
          </a:p>
        </p:txBody>
      </p:sp>
      <p:grpSp>
        <p:nvGrpSpPr>
          <p:cNvPr id="7375" name="Group 207"/>
          <p:cNvGrpSpPr>
            <a:grpSpLocks/>
          </p:cNvGrpSpPr>
          <p:nvPr/>
        </p:nvGrpSpPr>
        <p:grpSpPr bwMode="auto">
          <a:xfrm>
            <a:off x="-73025" y="2276475"/>
            <a:ext cx="6877050" cy="4446588"/>
            <a:chOff x="-46" y="1434"/>
            <a:chExt cx="4332" cy="2801"/>
          </a:xfrm>
        </p:grpSpPr>
        <p:graphicFrame>
          <p:nvGraphicFramePr>
            <p:cNvPr id="7175" name="Object 7"/>
            <p:cNvGraphicFramePr>
              <a:graphicFrameLocks noChangeAspect="1"/>
            </p:cNvGraphicFramePr>
            <p:nvPr/>
          </p:nvGraphicFramePr>
          <p:xfrm>
            <a:off x="-46" y="1434"/>
            <a:ext cx="4332" cy="2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4" name="Image" r:id="rId4" imgW="14323810" imgH="10526984" progId="Photoshop.Image.9">
                    <p:embed/>
                  </p:oleObj>
                </mc:Choice>
                <mc:Fallback>
                  <p:oleObj name="Image" r:id="rId4" imgW="14323810" imgH="10526984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6" y="1434"/>
                          <a:ext cx="4332" cy="2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3" name="Text Box 205"/>
            <p:cNvSpPr txBox="1">
              <a:spLocks noChangeArrowheads="1"/>
            </p:cNvSpPr>
            <p:nvPr/>
          </p:nvSpPr>
          <p:spPr bwMode="auto">
            <a:xfrm>
              <a:off x="1134" y="2727"/>
              <a:ext cx="4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EDX</a:t>
              </a:r>
              <a:endParaRPr lang="en-US" altLang="en-US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569" name="Group 401"/>
          <p:cNvGrpSpPr>
            <a:grpSpLocks/>
          </p:cNvGrpSpPr>
          <p:nvPr/>
        </p:nvGrpSpPr>
        <p:grpSpPr bwMode="auto">
          <a:xfrm>
            <a:off x="1403350" y="1196975"/>
            <a:ext cx="4645025" cy="1868488"/>
            <a:chOff x="884" y="754"/>
            <a:chExt cx="2926" cy="1177"/>
          </a:xfrm>
        </p:grpSpPr>
        <p:graphicFrame>
          <p:nvGraphicFramePr>
            <p:cNvPr id="7372" name="Object 204"/>
            <p:cNvGraphicFramePr>
              <a:graphicFrameLocks noChangeAspect="1"/>
            </p:cNvGraphicFramePr>
            <p:nvPr/>
          </p:nvGraphicFramePr>
          <p:xfrm>
            <a:off x="884" y="754"/>
            <a:ext cx="2926" cy="1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5" name="Image" r:id="rId6" imgW="6006349" imgH="1803175" progId="Photoshop.Image.9">
                    <p:embed/>
                  </p:oleObj>
                </mc:Choice>
                <mc:Fallback>
                  <p:oleObj name="Image" r:id="rId6" imgW="6006349" imgH="1803175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754"/>
                          <a:ext cx="2926" cy="1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4" name="Text Box 206"/>
            <p:cNvSpPr txBox="1">
              <a:spLocks noChangeArrowheads="1"/>
            </p:cNvSpPr>
            <p:nvPr/>
          </p:nvSpPr>
          <p:spPr bwMode="auto">
            <a:xfrm>
              <a:off x="2335" y="1049"/>
              <a:ext cx="4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XRD</a:t>
              </a:r>
              <a:endParaRPr lang="en-US" altLang="en-US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570" name="Group 402"/>
          <p:cNvGrpSpPr>
            <a:grpSpLocks/>
          </p:cNvGrpSpPr>
          <p:nvPr/>
        </p:nvGrpSpPr>
        <p:grpSpPr bwMode="auto">
          <a:xfrm>
            <a:off x="4427538" y="2997200"/>
            <a:ext cx="4608512" cy="3097213"/>
            <a:chOff x="2789" y="1888"/>
            <a:chExt cx="2903" cy="1951"/>
          </a:xfrm>
        </p:grpSpPr>
        <p:grpSp>
          <p:nvGrpSpPr>
            <p:cNvPr id="7473" name="Group 305"/>
            <p:cNvGrpSpPr>
              <a:grpSpLocks/>
            </p:cNvGrpSpPr>
            <p:nvPr/>
          </p:nvGrpSpPr>
          <p:grpSpPr bwMode="auto">
            <a:xfrm>
              <a:off x="2789" y="1888"/>
              <a:ext cx="2903" cy="1951"/>
              <a:chOff x="884" y="212"/>
              <a:chExt cx="3456" cy="2144"/>
            </a:xfrm>
          </p:grpSpPr>
          <p:sp>
            <p:nvSpPr>
              <p:cNvPr id="7474" name="AutoShape 306"/>
              <p:cNvSpPr>
                <a:spLocks noChangeAspect="1" noChangeArrowheads="1"/>
              </p:cNvSpPr>
              <p:nvPr/>
            </p:nvSpPr>
            <p:spPr bwMode="auto">
              <a:xfrm>
                <a:off x="884" y="212"/>
                <a:ext cx="3456" cy="2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75" name="Rectangle 307"/>
              <p:cNvSpPr>
                <a:spLocks noChangeArrowheads="1"/>
              </p:cNvSpPr>
              <p:nvPr/>
            </p:nvSpPr>
            <p:spPr bwMode="auto">
              <a:xfrm>
                <a:off x="904" y="231"/>
                <a:ext cx="3416" cy="20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76" name="Rectangle 308"/>
              <p:cNvSpPr>
                <a:spLocks noChangeArrowheads="1"/>
              </p:cNvSpPr>
              <p:nvPr/>
            </p:nvSpPr>
            <p:spPr bwMode="auto">
              <a:xfrm>
                <a:off x="904" y="230"/>
                <a:ext cx="3416" cy="2022"/>
              </a:xfrm>
              <a:prstGeom prst="rect">
                <a:avLst/>
              </a:prstGeom>
              <a:noFill/>
              <a:ln w="190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77" name="Rectangle 309"/>
              <p:cNvSpPr>
                <a:spLocks noChangeArrowheads="1"/>
              </p:cNvSpPr>
              <p:nvPr/>
            </p:nvSpPr>
            <p:spPr bwMode="auto">
              <a:xfrm>
                <a:off x="1062" y="439"/>
                <a:ext cx="3226" cy="1625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78" name="Line 310"/>
              <p:cNvSpPr>
                <a:spLocks noChangeShapeType="1"/>
              </p:cNvSpPr>
              <p:nvPr/>
            </p:nvSpPr>
            <p:spPr bwMode="auto">
              <a:xfrm>
                <a:off x="1062" y="1902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79" name="Line 311"/>
              <p:cNvSpPr>
                <a:spLocks noChangeShapeType="1"/>
              </p:cNvSpPr>
              <p:nvPr/>
            </p:nvSpPr>
            <p:spPr bwMode="auto">
              <a:xfrm>
                <a:off x="1062" y="1739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0" name="Line 312"/>
              <p:cNvSpPr>
                <a:spLocks noChangeShapeType="1"/>
              </p:cNvSpPr>
              <p:nvPr/>
            </p:nvSpPr>
            <p:spPr bwMode="auto">
              <a:xfrm>
                <a:off x="1062" y="1576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1" name="Line 313"/>
              <p:cNvSpPr>
                <a:spLocks noChangeShapeType="1"/>
              </p:cNvSpPr>
              <p:nvPr/>
            </p:nvSpPr>
            <p:spPr bwMode="auto">
              <a:xfrm>
                <a:off x="1062" y="1414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2" name="Line 314"/>
              <p:cNvSpPr>
                <a:spLocks noChangeShapeType="1"/>
              </p:cNvSpPr>
              <p:nvPr/>
            </p:nvSpPr>
            <p:spPr bwMode="auto">
              <a:xfrm>
                <a:off x="1062" y="1252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3" name="Line 315"/>
              <p:cNvSpPr>
                <a:spLocks noChangeShapeType="1"/>
              </p:cNvSpPr>
              <p:nvPr/>
            </p:nvSpPr>
            <p:spPr bwMode="auto">
              <a:xfrm>
                <a:off x="1062" y="1089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4" name="Line 316"/>
              <p:cNvSpPr>
                <a:spLocks noChangeShapeType="1"/>
              </p:cNvSpPr>
              <p:nvPr/>
            </p:nvSpPr>
            <p:spPr bwMode="auto">
              <a:xfrm>
                <a:off x="1062" y="927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5" name="Line 317"/>
              <p:cNvSpPr>
                <a:spLocks noChangeShapeType="1"/>
              </p:cNvSpPr>
              <p:nvPr/>
            </p:nvSpPr>
            <p:spPr bwMode="auto">
              <a:xfrm>
                <a:off x="1062" y="764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6" name="Line 318"/>
              <p:cNvSpPr>
                <a:spLocks noChangeShapeType="1"/>
              </p:cNvSpPr>
              <p:nvPr/>
            </p:nvSpPr>
            <p:spPr bwMode="auto">
              <a:xfrm>
                <a:off x="1062" y="602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7" name="Line 319"/>
              <p:cNvSpPr>
                <a:spLocks noChangeShapeType="1"/>
              </p:cNvSpPr>
              <p:nvPr/>
            </p:nvSpPr>
            <p:spPr bwMode="auto">
              <a:xfrm>
                <a:off x="1062" y="439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8" name="Line 320"/>
              <p:cNvSpPr>
                <a:spLocks noChangeShapeType="1"/>
              </p:cNvSpPr>
              <p:nvPr/>
            </p:nvSpPr>
            <p:spPr bwMode="auto">
              <a:xfrm>
                <a:off x="1062" y="439"/>
                <a:ext cx="3226" cy="0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89" name="Line 321"/>
              <p:cNvSpPr>
                <a:spLocks noChangeShapeType="1"/>
              </p:cNvSpPr>
              <p:nvPr/>
            </p:nvSpPr>
            <p:spPr bwMode="auto">
              <a:xfrm>
                <a:off x="4288" y="439"/>
                <a:ext cx="0" cy="1625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0" name="Line 322"/>
              <p:cNvSpPr>
                <a:spLocks noChangeShapeType="1"/>
              </p:cNvSpPr>
              <p:nvPr/>
            </p:nvSpPr>
            <p:spPr bwMode="auto">
              <a:xfrm flipH="1">
                <a:off x="1062" y="2064"/>
                <a:ext cx="3226" cy="0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1" name="Line 323"/>
              <p:cNvSpPr>
                <a:spLocks noChangeShapeType="1"/>
              </p:cNvSpPr>
              <p:nvPr/>
            </p:nvSpPr>
            <p:spPr bwMode="auto">
              <a:xfrm flipV="1">
                <a:off x="1062" y="439"/>
                <a:ext cx="0" cy="1625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2" name="Rectangle 324"/>
              <p:cNvSpPr>
                <a:spLocks noChangeArrowheads="1"/>
              </p:cNvSpPr>
              <p:nvPr/>
            </p:nvSpPr>
            <p:spPr bwMode="auto">
              <a:xfrm>
                <a:off x="1642" y="1973"/>
                <a:ext cx="99" cy="91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3" name="Rectangle 325"/>
              <p:cNvSpPr>
                <a:spLocks noChangeArrowheads="1"/>
              </p:cNvSpPr>
              <p:nvPr/>
            </p:nvSpPr>
            <p:spPr bwMode="auto">
              <a:xfrm>
                <a:off x="1889" y="998"/>
                <a:ext cx="101" cy="106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4" name="Rectangle 326"/>
              <p:cNvSpPr>
                <a:spLocks noChangeArrowheads="1"/>
              </p:cNvSpPr>
              <p:nvPr/>
            </p:nvSpPr>
            <p:spPr bwMode="auto">
              <a:xfrm>
                <a:off x="2137" y="666"/>
                <a:ext cx="101" cy="1398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5" name="Rectangle 327"/>
              <p:cNvSpPr>
                <a:spLocks noChangeArrowheads="1"/>
              </p:cNvSpPr>
              <p:nvPr/>
            </p:nvSpPr>
            <p:spPr bwMode="auto">
              <a:xfrm>
                <a:off x="2386" y="1584"/>
                <a:ext cx="100" cy="48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6" name="Rectangle 328"/>
              <p:cNvSpPr>
                <a:spLocks noChangeArrowheads="1"/>
              </p:cNvSpPr>
              <p:nvPr/>
            </p:nvSpPr>
            <p:spPr bwMode="auto">
              <a:xfrm>
                <a:off x="2633" y="1698"/>
                <a:ext cx="100" cy="36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7" name="Rectangle 329"/>
              <p:cNvSpPr>
                <a:spLocks noChangeArrowheads="1"/>
              </p:cNvSpPr>
              <p:nvPr/>
            </p:nvSpPr>
            <p:spPr bwMode="auto">
              <a:xfrm>
                <a:off x="2880" y="1835"/>
                <a:ext cx="101" cy="22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8" name="Rectangle 330"/>
              <p:cNvSpPr>
                <a:spLocks noChangeArrowheads="1"/>
              </p:cNvSpPr>
              <p:nvPr/>
            </p:nvSpPr>
            <p:spPr bwMode="auto">
              <a:xfrm>
                <a:off x="3129" y="1909"/>
                <a:ext cx="100" cy="155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99" name="Rectangle 331"/>
              <p:cNvSpPr>
                <a:spLocks noChangeArrowheads="1"/>
              </p:cNvSpPr>
              <p:nvPr/>
            </p:nvSpPr>
            <p:spPr bwMode="auto">
              <a:xfrm>
                <a:off x="3377" y="1958"/>
                <a:ext cx="101" cy="10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0" name="Rectangle 332"/>
              <p:cNvSpPr>
                <a:spLocks noChangeArrowheads="1"/>
              </p:cNvSpPr>
              <p:nvPr/>
            </p:nvSpPr>
            <p:spPr bwMode="auto">
              <a:xfrm>
                <a:off x="3626" y="1917"/>
                <a:ext cx="99" cy="14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1" name="Rectangle 333"/>
              <p:cNvSpPr>
                <a:spLocks noChangeArrowheads="1"/>
              </p:cNvSpPr>
              <p:nvPr/>
            </p:nvSpPr>
            <p:spPr bwMode="auto">
              <a:xfrm>
                <a:off x="3873" y="2047"/>
                <a:ext cx="101" cy="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2" name="Rectangle 334"/>
              <p:cNvSpPr>
                <a:spLocks noChangeArrowheads="1"/>
              </p:cNvSpPr>
              <p:nvPr/>
            </p:nvSpPr>
            <p:spPr bwMode="auto">
              <a:xfrm>
                <a:off x="4121" y="2006"/>
                <a:ext cx="101" cy="58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3" name="Rectangle 335"/>
              <p:cNvSpPr>
                <a:spLocks noChangeArrowheads="1"/>
              </p:cNvSpPr>
              <p:nvPr/>
            </p:nvSpPr>
            <p:spPr bwMode="auto">
              <a:xfrm>
                <a:off x="1633" y="1966"/>
                <a:ext cx="99" cy="98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4" name="Rectangle 336"/>
              <p:cNvSpPr>
                <a:spLocks noChangeArrowheads="1"/>
              </p:cNvSpPr>
              <p:nvPr/>
            </p:nvSpPr>
            <p:spPr bwMode="auto">
              <a:xfrm>
                <a:off x="1881" y="991"/>
                <a:ext cx="99" cy="1073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5" name="Rectangle 337"/>
              <p:cNvSpPr>
                <a:spLocks noChangeArrowheads="1"/>
              </p:cNvSpPr>
              <p:nvPr/>
            </p:nvSpPr>
            <p:spPr bwMode="auto">
              <a:xfrm>
                <a:off x="2129" y="658"/>
                <a:ext cx="100" cy="1406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6" name="Rectangle 338"/>
              <p:cNvSpPr>
                <a:spLocks noChangeArrowheads="1"/>
              </p:cNvSpPr>
              <p:nvPr/>
            </p:nvSpPr>
            <p:spPr bwMode="auto">
              <a:xfrm>
                <a:off x="2378" y="1576"/>
                <a:ext cx="99" cy="488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7" name="Rectangle 339"/>
              <p:cNvSpPr>
                <a:spLocks noChangeArrowheads="1"/>
              </p:cNvSpPr>
              <p:nvPr/>
            </p:nvSpPr>
            <p:spPr bwMode="auto">
              <a:xfrm>
                <a:off x="2625" y="1690"/>
                <a:ext cx="98" cy="374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8" name="Rectangle 340"/>
              <p:cNvSpPr>
                <a:spLocks noChangeArrowheads="1"/>
              </p:cNvSpPr>
              <p:nvPr/>
            </p:nvSpPr>
            <p:spPr bwMode="auto">
              <a:xfrm>
                <a:off x="2872" y="1828"/>
                <a:ext cx="100" cy="236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09" name="Rectangle 341"/>
              <p:cNvSpPr>
                <a:spLocks noChangeArrowheads="1"/>
              </p:cNvSpPr>
              <p:nvPr/>
            </p:nvSpPr>
            <p:spPr bwMode="auto">
              <a:xfrm>
                <a:off x="3120" y="1902"/>
                <a:ext cx="100" cy="162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0" name="Rectangle 342"/>
              <p:cNvSpPr>
                <a:spLocks noChangeArrowheads="1"/>
              </p:cNvSpPr>
              <p:nvPr/>
            </p:nvSpPr>
            <p:spPr bwMode="auto">
              <a:xfrm>
                <a:off x="3369" y="1950"/>
                <a:ext cx="99" cy="114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1" name="Rectangle 343"/>
              <p:cNvSpPr>
                <a:spLocks noChangeArrowheads="1"/>
              </p:cNvSpPr>
              <p:nvPr/>
            </p:nvSpPr>
            <p:spPr bwMode="auto">
              <a:xfrm>
                <a:off x="3617" y="1910"/>
                <a:ext cx="99" cy="154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2" name="Rectangle 344"/>
              <p:cNvSpPr>
                <a:spLocks noChangeArrowheads="1"/>
              </p:cNvSpPr>
              <p:nvPr/>
            </p:nvSpPr>
            <p:spPr bwMode="auto">
              <a:xfrm>
                <a:off x="3865" y="2040"/>
                <a:ext cx="99" cy="24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3" name="Rectangle 345"/>
              <p:cNvSpPr>
                <a:spLocks noChangeArrowheads="1"/>
              </p:cNvSpPr>
              <p:nvPr/>
            </p:nvSpPr>
            <p:spPr bwMode="auto">
              <a:xfrm>
                <a:off x="4113" y="1998"/>
                <a:ext cx="100" cy="66"/>
              </a:xfrm>
              <a:prstGeom prst="rect">
                <a:avLst/>
              </a:prstGeom>
              <a:solidFill>
                <a:srgbClr val="63A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4" name="Line 346"/>
              <p:cNvSpPr>
                <a:spLocks noChangeShapeType="1"/>
              </p:cNvSpPr>
              <p:nvPr/>
            </p:nvSpPr>
            <p:spPr bwMode="auto">
              <a:xfrm>
                <a:off x="1062" y="439"/>
                <a:ext cx="0" cy="1625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5" name="Line 347"/>
              <p:cNvSpPr>
                <a:spLocks noChangeShapeType="1"/>
              </p:cNvSpPr>
              <p:nvPr/>
            </p:nvSpPr>
            <p:spPr bwMode="auto">
              <a:xfrm>
                <a:off x="1048" y="2064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6" name="Line 348"/>
              <p:cNvSpPr>
                <a:spLocks noChangeShapeType="1"/>
              </p:cNvSpPr>
              <p:nvPr/>
            </p:nvSpPr>
            <p:spPr bwMode="auto">
              <a:xfrm>
                <a:off x="1048" y="1902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7" name="Line 349"/>
              <p:cNvSpPr>
                <a:spLocks noChangeShapeType="1"/>
              </p:cNvSpPr>
              <p:nvPr/>
            </p:nvSpPr>
            <p:spPr bwMode="auto">
              <a:xfrm>
                <a:off x="1048" y="1739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8" name="Line 350"/>
              <p:cNvSpPr>
                <a:spLocks noChangeShapeType="1"/>
              </p:cNvSpPr>
              <p:nvPr/>
            </p:nvSpPr>
            <p:spPr bwMode="auto">
              <a:xfrm>
                <a:off x="1048" y="1576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19" name="Line 351"/>
              <p:cNvSpPr>
                <a:spLocks noChangeShapeType="1"/>
              </p:cNvSpPr>
              <p:nvPr/>
            </p:nvSpPr>
            <p:spPr bwMode="auto">
              <a:xfrm>
                <a:off x="1048" y="1414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0" name="Line 352"/>
              <p:cNvSpPr>
                <a:spLocks noChangeShapeType="1"/>
              </p:cNvSpPr>
              <p:nvPr/>
            </p:nvSpPr>
            <p:spPr bwMode="auto">
              <a:xfrm>
                <a:off x="1048" y="1252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1" name="Line 353"/>
              <p:cNvSpPr>
                <a:spLocks noChangeShapeType="1"/>
              </p:cNvSpPr>
              <p:nvPr/>
            </p:nvSpPr>
            <p:spPr bwMode="auto">
              <a:xfrm>
                <a:off x="1048" y="1089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2" name="Line 354"/>
              <p:cNvSpPr>
                <a:spLocks noChangeShapeType="1"/>
              </p:cNvSpPr>
              <p:nvPr/>
            </p:nvSpPr>
            <p:spPr bwMode="auto">
              <a:xfrm>
                <a:off x="1048" y="927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3" name="Line 355"/>
              <p:cNvSpPr>
                <a:spLocks noChangeShapeType="1"/>
              </p:cNvSpPr>
              <p:nvPr/>
            </p:nvSpPr>
            <p:spPr bwMode="auto">
              <a:xfrm>
                <a:off x="1048" y="764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4" name="Line 356"/>
              <p:cNvSpPr>
                <a:spLocks noChangeShapeType="1"/>
              </p:cNvSpPr>
              <p:nvPr/>
            </p:nvSpPr>
            <p:spPr bwMode="auto">
              <a:xfrm>
                <a:off x="1048" y="602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5" name="Line 357"/>
              <p:cNvSpPr>
                <a:spLocks noChangeShapeType="1"/>
              </p:cNvSpPr>
              <p:nvPr/>
            </p:nvSpPr>
            <p:spPr bwMode="auto">
              <a:xfrm>
                <a:off x="1048" y="439"/>
                <a:ext cx="14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6" name="Line 358"/>
              <p:cNvSpPr>
                <a:spLocks noChangeShapeType="1"/>
              </p:cNvSpPr>
              <p:nvPr/>
            </p:nvSpPr>
            <p:spPr bwMode="auto">
              <a:xfrm>
                <a:off x="1062" y="2064"/>
                <a:ext cx="3226" cy="0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7" name="Line 359"/>
              <p:cNvSpPr>
                <a:spLocks noChangeShapeType="1"/>
              </p:cNvSpPr>
              <p:nvPr/>
            </p:nvSpPr>
            <p:spPr bwMode="auto">
              <a:xfrm flipV="1">
                <a:off x="1062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8" name="Line 360"/>
              <p:cNvSpPr>
                <a:spLocks noChangeShapeType="1"/>
              </p:cNvSpPr>
              <p:nvPr/>
            </p:nvSpPr>
            <p:spPr bwMode="auto">
              <a:xfrm flipV="1">
                <a:off x="1311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29" name="Line 361"/>
              <p:cNvSpPr>
                <a:spLocks noChangeShapeType="1"/>
              </p:cNvSpPr>
              <p:nvPr/>
            </p:nvSpPr>
            <p:spPr bwMode="auto">
              <a:xfrm flipV="1">
                <a:off x="1559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0" name="Line 362"/>
              <p:cNvSpPr>
                <a:spLocks noChangeShapeType="1"/>
              </p:cNvSpPr>
              <p:nvPr/>
            </p:nvSpPr>
            <p:spPr bwMode="auto">
              <a:xfrm flipV="1">
                <a:off x="1807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1" name="Line 363"/>
              <p:cNvSpPr>
                <a:spLocks noChangeShapeType="1"/>
              </p:cNvSpPr>
              <p:nvPr/>
            </p:nvSpPr>
            <p:spPr bwMode="auto">
              <a:xfrm flipV="1">
                <a:off x="2055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2" name="Line 364"/>
              <p:cNvSpPr>
                <a:spLocks noChangeShapeType="1"/>
              </p:cNvSpPr>
              <p:nvPr/>
            </p:nvSpPr>
            <p:spPr bwMode="auto">
              <a:xfrm flipV="1">
                <a:off x="2304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3" name="Line 365"/>
              <p:cNvSpPr>
                <a:spLocks noChangeShapeType="1"/>
              </p:cNvSpPr>
              <p:nvPr/>
            </p:nvSpPr>
            <p:spPr bwMode="auto">
              <a:xfrm flipV="1">
                <a:off x="2552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4" name="Line 366"/>
              <p:cNvSpPr>
                <a:spLocks noChangeShapeType="1"/>
              </p:cNvSpPr>
              <p:nvPr/>
            </p:nvSpPr>
            <p:spPr bwMode="auto">
              <a:xfrm flipV="1">
                <a:off x="2798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5" name="Line 367"/>
              <p:cNvSpPr>
                <a:spLocks noChangeShapeType="1"/>
              </p:cNvSpPr>
              <p:nvPr/>
            </p:nvSpPr>
            <p:spPr bwMode="auto">
              <a:xfrm flipV="1">
                <a:off x="3047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6" name="Line 368"/>
              <p:cNvSpPr>
                <a:spLocks noChangeShapeType="1"/>
              </p:cNvSpPr>
              <p:nvPr/>
            </p:nvSpPr>
            <p:spPr bwMode="auto">
              <a:xfrm flipV="1">
                <a:off x="3295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7" name="Line 369"/>
              <p:cNvSpPr>
                <a:spLocks noChangeShapeType="1"/>
              </p:cNvSpPr>
              <p:nvPr/>
            </p:nvSpPr>
            <p:spPr bwMode="auto">
              <a:xfrm flipV="1">
                <a:off x="3544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8" name="Line 370"/>
              <p:cNvSpPr>
                <a:spLocks noChangeShapeType="1"/>
              </p:cNvSpPr>
              <p:nvPr/>
            </p:nvSpPr>
            <p:spPr bwMode="auto">
              <a:xfrm flipV="1">
                <a:off x="3791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39" name="Line 371"/>
              <p:cNvSpPr>
                <a:spLocks noChangeShapeType="1"/>
              </p:cNvSpPr>
              <p:nvPr/>
            </p:nvSpPr>
            <p:spPr bwMode="auto">
              <a:xfrm flipV="1">
                <a:off x="4039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40" name="Line 372"/>
              <p:cNvSpPr>
                <a:spLocks noChangeShapeType="1"/>
              </p:cNvSpPr>
              <p:nvPr/>
            </p:nvSpPr>
            <p:spPr bwMode="auto">
              <a:xfrm flipV="1">
                <a:off x="4288" y="2064"/>
                <a:ext cx="0" cy="13"/>
              </a:xfrm>
              <a:prstGeom prst="line">
                <a:avLst/>
              </a:prstGeom>
              <a:noFill/>
              <a:ln w="19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41" name="Rectangle 373"/>
              <p:cNvSpPr>
                <a:spLocks noChangeArrowheads="1"/>
              </p:cNvSpPr>
              <p:nvPr/>
            </p:nvSpPr>
            <p:spPr bwMode="auto">
              <a:xfrm>
                <a:off x="999" y="2038"/>
                <a:ext cx="3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2" name="Rectangle 374"/>
              <p:cNvSpPr>
                <a:spLocks noChangeArrowheads="1"/>
              </p:cNvSpPr>
              <p:nvPr/>
            </p:nvSpPr>
            <p:spPr bwMode="auto">
              <a:xfrm>
                <a:off x="971" y="1876"/>
                <a:ext cx="5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20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3" name="Rectangle 375"/>
              <p:cNvSpPr>
                <a:spLocks noChangeArrowheads="1"/>
              </p:cNvSpPr>
              <p:nvPr/>
            </p:nvSpPr>
            <p:spPr bwMode="auto">
              <a:xfrm>
                <a:off x="971" y="1713"/>
                <a:ext cx="5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40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4" name="Rectangle 376"/>
              <p:cNvSpPr>
                <a:spLocks noChangeArrowheads="1"/>
              </p:cNvSpPr>
              <p:nvPr/>
            </p:nvSpPr>
            <p:spPr bwMode="auto">
              <a:xfrm>
                <a:off x="971" y="1550"/>
                <a:ext cx="5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60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5" name="Rectangle 377"/>
              <p:cNvSpPr>
                <a:spLocks noChangeArrowheads="1"/>
              </p:cNvSpPr>
              <p:nvPr/>
            </p:nvSpPr>
            <p:spPr bwMode="auto">
              <a:xfrm>
                <a:off x="971" y="1388"/>
                <a:ext cx="5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80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6" name="Rectangle 378"/>
              <p:cNvSpPr>
                <a:spLocks noChangeArrowheads="1"/>
              </p:cNvSpPr>
              <p:nvPr/>
            </p:nvSpPr>
            <p:spPr bwMode="auto">
              <a:xfrm>
                <a:off x="945" y="1226"/>
                <a:ext cx="8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100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7" name="Rectangle 379"/>
              <p:cNvSpPr>
                <a:spLocks noChangeArrowheads="1"/>
              </p:cNvSpPr>
              <p:nvPr/>
            </p:nvSpPr>
            <p:spPr bwMode="auto">
              <a:xfrm>
                <a:off x="945" y="1063"/>
                <a:ext cx="89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120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8" name="Rectangle 380"/>
              <p:cNvSpPr>
                <a:spLocks noChangeArrowheads="1"/>
              </p:cNvSpPr>
              <p:nvPr/>
            </p:nvSpPr>
            <p:spPr bwMode="auto">
              <a:xfrm>
                <a:off x="945" y="901"/>
                <a:ext cx="8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140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49" name="Rectangle 381"/>
              <p:cNvSpPr>
                <a:spLocks noChangeArrowheads="1"/>
              </p:cNvSpPr>
              <p:nvPr/>
            </p:nvSpPr>
            <p:spPr bwMode="auto">
              <a:xfrm>
                <a:off x="945" y="738"/>
                <a:ext cx="8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160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50" name="Rectangle 382"/>
              <p:cNvSpPr>
                <a:spLocks noChangeArrowheads="1"/>
              </p:cNvSpPr>
              <p:nvPr/>
            </p:nvSpPr>
            <p:spPr bwMode="auto">
              <a:xfrm>
                <a:off x="945" y="576"/>
                <a:ext cx="89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180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51" name="Rectangle 383"/>
              <p:cNvSpPr>
                <a:spLocks noChangeArrowheads="1"/>
              </p:cNvSpPr>
              <p:nvPr/>
            </p:nvSpPr>
            <p:spPr bwMode="auto">
              <a:xfrm>
                <a:off x="945" y="413"/>
                <a:ext cx="89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200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52" name="Rectangle 384"/>
              <p:cNvSpPr>
                <a:spLocks noChangeArrowheads="1"/>
              </p:cNvSpPr>
              <p:nvPr/>
            </p:nvSpPr>
            <p:spPr bwMode="auto">
              <a:xfrm>
                <a:off x="1149" y="2096"/>
                <a:ext cx="81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0-2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53" name="Rectangle 385"/>
              <p:cNvSpPr>
                <a:spLocks noChangeArrowheads="1"/>
              </p:cNvSpPr>
              <p:nvPr/>
            </p:nvSpPr>
            <p:spPr bwMode="auto">
              <a:xfrm>
                <a:off x="1399" y="2096"/>
                <a:ext cx="81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2-4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54" name="Rectangle 386"/>
              <p:cNvSpPr>
                <a:spLocks noChangeArrowheads="1"/>
              </p:cNvSpPr>
              <p:nvPr/>
            </p:nvSpPr>
            <p:spPr bwMode="auto">
              <a:xfrm>
                <a:off x="1610" y="2096"/>
                <a:ext cx="147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Verdana" pitchFamily="34" charset="0"/>
                  </a:rPr>
                  <a:t>4-6</a:t>
                </a:r>
                <a:endParaRPr lang="en-US" altLang="en-US" sz="8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7555" name="Rectangle 387"/>
              <p:cNvSpPr>
                <a:spLocks noChangeArrowheads="1"/>
              </p:cNvSpPr>
              <p:nvPr/>
            </p:nvSpPr>
            <p:spPr bwMode="auto">
              <a:xfrm>
                <a:off x="1859" y="2096"/>
                <a:ext cx="146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Verdana" pitchFamily="34" charset="0"/>
                  </a:rPr>
                  <a:t>6-8</a:t>
                </a:r>
                <a:endParaRPr lang="en-US" altLang="en-US" sz="8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7556" name="Rectangle 388"/>
              <p:cNvSpPr>
                <a:spLocks noChangeArrowheads="1"/>
              </p:cNvSpPr>
              <p:nvPr/>
            </p:nvSpPr>
            <p:spPr bwMode="auto">
              <a:xfrm>
                <a:off x="2064" y="2096"/>
                <a:ext cx="201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Verdana" pitchFamily="34" charset="0"/>
                  </a:rPr>
                  <a:t>8-10</a:t>
                </a:r>
                <a:endParaRPr lang="en-US" altLang="en-US" sz="8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7557" name="Rectangle 389"/>
              <p:cNvSpPr>
                <a:spLocks noChangeArrowheads="1"/>
              </p:cNvSpPr>
              <p:nvPr/>
            </p:nvSpPr>
            <p:spPr bwMode="auto">
              <a:xfrm>
                <a:off x="2298" y="2096"/>
                <a:ext cx="256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Verdana" pitchFamily="34" charset="0"/>
                  </a:rPr>
                  <a:t>10-12</a:t>
                </a:r>
                <a:endParaRPr lang="en-US" altLang="en-US" sz="8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7558" name="Rectangle 390"/>
              <p:cNvSpPr>
                <a:spLocks noChangeArrowheads="1"/>
              </p:cNvSpPr>
              <p:nvPr/>
            </p:nvSpPr>
            <p:spPr bwMode="auto">
              <a:xfrm>
                <a:off x="2613" y="2096"/>
                <a:ext cx="256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Verdana" pitchFamily="34" charset="0"/>
                  </a:rPr>
                  <a:t>12-14</a:t>
                </a:r>
                <a:endParaRPr lang="en-US" altLang="en-US" sz="8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7559" name="Rectangle 391"/>
              <p:cNvSpPr>
                <a:spLocks noChangeArrowheads="1"/>
              </p:cNvSpPr>
              <p:nvPr/>
            </p:nvSpPr>
            <p:spPr bwMode="auto">
              <a:xfrm>
                <a:off x="2857" y="2096"/>
                <a:ext cx="14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14-16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0" name="Rectangle 392"/>
              <p:cNvSpPr>
                <a:spLocks noChangeArrowheads="1"/>
              </p:cNvSpPr>
              <p:nvPr/>
            </p:nvSpPr>
            <p:spPr bwMode="auto">
              <a:xfrm>
                <a:off x="3107" y="2096"/>
                <a:ext cx="14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16-18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1" name="Rectangle 393"/>
              <p:cNvSpPr>
                <a:spLocks noChangeArrowheads="1"/>
              </p:cNvSpPr>
              <p:nvPr/>
            </p:nvSpPr>
            <p:spPr bwMode="auto">
              <a:xfrm>
                <a:off x="3355" y="2096"/>
                <a:ext cx="141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18-20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2" name="Rectangle 394"/>
              <p:cNvSpPr>
                <a:spLocks noChangeArrowheads="1"/>
              </p:cNvSpPr>
              <p:nvPr/>
            </p:nvSpPr>
            <p:spPr bwMode="auto">
              <a:xfrm>
                <a:off x="3604" y="2096"/>
                <a:ext cx="141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20-22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3" name="Rectangle 395"/>
              <p:cNvSpPr>
                <a:spLocks noChangeArrowheads="1"/>
              </p:cNvSpPr>
              <p:nvPr/>
            </p:nvSpPr>
            <p:spPr bwMode="auto">
              <a:xfrm>
                <a:off x="3850" y="2096"/>
                <a:ext cx="14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22-24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4" name="Rectangle 396"/>
              <p:cNvSpPr>
                <a:spLocks noChangeArrowheads="1"/>
              </p:cNvSpPr>
              <p:nvPr/>
            </p:nvSpPr>
            <p:spPr bwMode="auto">
              <a:xfrm>
                <a:off x="4109" y="2096"/>
                <a:ext cx="118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>
                    <a:solidFill>
                      <a:srgbClr val="000000"/>
                    </a:solidFill>
                    <a:latin typeface="Verdana" pitchFamily="34" charset="0"/>
                  </a:rPr>
                  <a:t>More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7565" name="Rectangle 397"/>
              <p:cNvSpPr>
                <a:spLocks noChangeArrowheads="1"/>
              </p:cNvSpPr>
              <p:nvPr/>
            </p:nvSpPr>
            <p:spPr bwMode="auto">
              <a:xfrm>
                <a:off x="2636" y="2161"/>
                <a:ext cx="84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altLang="en-US" sz="500" b="1">
                    <a:solidFill>
                      <a:srgbClr val="000000"/>
                    </a:solidFill>
                    <a:latin typeface="Verdana" pitchFamily="34" charset="0"/>
                  </a:rPr>
                  <a:t>nm</a:t>
                </a:r>
                <a:endParaRPr lang="en-US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568" name="Text Box 400"/>
            <p:cNvSpPr txBox="1">
              <a:spLocks noChangeArrowheads="1"/>
            </p:cNvSpPr>
            <p:nvPr/>
          </p:nvSpPr>
          <p:spPr bwMode="auto">
            <a:xfrm>
              <a:off x="4400" y="1911"/>
              <a:ext cx="10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/>
                <a:t>Size distribution</a:t>
              </a:r>
              <a:endParaRPr lang="en-US" altLang="en-US" sz="1400" baseline="-25000"/>
            </a:p>
          </p:txBody>
        </p:sp>
      </p:grpSp>
      <p:sp>
        <p:nvSpPr>
          <p:cNvPr id="109" name="Text Box 11"/>
          <p:cNvSpPr txBox="1">
            <a:spLocks noChangeArrowheads="1"/>
          </p:cNvSpPr>
          <p:nvPr/>
        </p:nvSpPr>
        <p:spPr bwMode="auto">
          <a:xfrm>
            <a:off x="6692688" y="6519446"/>
            <a:ext cx="2451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Physical characterization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6" name="Picture 20" descr="Pure Pt np blanks, CO and MeOH oxid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5178425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439863" y="163513"/>
            <a:ext cx="6480175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42875" y="7938"/>
            <a:ext cx="88582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Catalytic activity of cathodic platinum nanoparticles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5773738" y="836613"/>
            <a:ext cx="2794000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>
                <a:solidFill>
                  <a:schemeClr val="tx2"/>
                </a:solidFill>
              </a:rPr>
              <a:t>Black – commercial (TKK) 5 nm</a:t>
            </a:r>
          </a:p>
          <a:p>
            <a:pPr algn="l" eaLnBrk="1" hangingPunct="1"/>
            <a:r>
              <a:rPr lang="en-US" altLang="en-US" sz="1400">
                <a:solidFill>
                  <a:srgbClr val="FF0000"/>
                </a:solidFill>
              </a:rPr>
              <a:t>Red</a:t>
            </a:r>
            <a:r>
              <a:rPr lang="en-US" altLang="en-US" sz="1400">
                <a:solidFill>
                  <a:schemeClr val="tx2"/>
                </a:solidFill>
              </a:rPr>
              <a:t> – cathodic platinum 8-10 nm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6097588" y="187483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/>
              <a:t>Hydrogen adsorption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5932488" y="3675063"/>
            <a:ext cx="263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/>
              <a:t>CO monolayer oxidation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6199188" y="5367338"/>
            <a:ext cx="210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/>
              <a:t>Methanol oxidation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012160" y="6546830"/>
            <a:ext cx="31598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Fuel cell performance of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CathNP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827088" y="482600"/>
            <a:ext cx="3712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400" dirty="0" err="1"/>
              <a:t>Pd</a:t>
            </a:r>
            <a:r>
              <a:rPr lang="en-US" altLang="en-US" sz="2400" dirty="0"/>
              <a:t> cathodic nanoparticles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115888" y="1517650"/>
          <a:ext cx="6003925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Graph" r:id="rId3" imgW="4132800" imgH="2901600" progId="Origin50.Graph">
                  <p:embed/>
                </p:oleObj>
              </mc:Choice>
              <mc:Fallback>
                <p:oleObj name="Graph" r:id="rId3" imgW="41328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1517650"/>
                        <a:ext cx="6003925" cy="4216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0007"/>
            <a:ext cx="27908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320" name="Group 16"/>
          <p:cNvGrpSpPr>
            <a:grpSpLocks/>
          </p:cNvGrpSpPr>
          <p:nvPr/>
        </p:nvGrpSpPr>
        <p:grpSpPr bwMode="auto">
          <a:xfrm>
            <a:off x="5657850" y="116632"/>
            <a:ext cx="3486150" cy="6288087"/>
            <a:chOff x="3564" y="217"/>
            <a:chExt cx="2196" cy="3961"/>
          </a:xfrm>
        </p:grpSpPr>
        <p:sp>
          <p:nvSpPr>
            <p:cNvPr id="98313" name="Rectangle 9"/>
            <p:cNvSpPr>
              <a:spLocks noChangeArrowheads="1"/>
            </p:cNvSpPr>
            <p:nvPr/>
          </p:nvSpPr>
          <p:spPr bwMode="auto">
            <a:xfrm>
              <a:off x="3936" y="4043"/>
              <a:ext cx="17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800" i="1"/>
                <a:t>M. Hara et al. / Electrochimica Acta 52 (2007) 5733–5748</a:t>
              </a:r>
            </a:p>
          </p:txBody>
        </p:sp>
        <p:sp>
          <p:nvSpPr>
            <p:cNvPr id="98314" name="Text Box 10"/>
            <p:cNvSpPr txBox="1">
              <a:spLocks noChangeArrowheads="1"/>
            </p:cNvSpPr>
            <p:nvPr/>
          </p:nvSpPr>
          <p:spPr bwMode="auto">
            <a:xfrm>
              <a:off x="3564" y="217"/>
              <a:ext cx="21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en-US" sz="1200"/>
                <a:t>Single crystal Pd data for reference (10mV/sec)</a:t>
              </a:r>
            </a:p>
          </p:txBody>
        </p:sp>
        <p:sp>
          <p:nvSpPr>
            <p:cNvPr id="98315" name="Text Box 11"/>
            <p:cNvSpPr txBox="1">
              <a:spLocks noChangeArrowheads="1"/>
            </p:cNvSpPr>
            <p:nvPr/>
          </p:nvSpPr>
          <p:spPr bwMode="auto">
            <a:xfrm>
              <a:off x="5108" y="1139"/>
              <a:ext cx="3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(111)</a:t>
              </a:r>
            </a:p>
          </p:txBody>
        </p:sp>
        <p:sp>
          <p:nvSpPr>
            <p:cNvPr id="98316" name="Text Box 12"/>
            <p:cNvSpPr txBox="1">
              <a:spLocks noChangeArrowheads="1"/>
            </p:cNvSpPr>
            <p:nvPr/>
          </p:nvSpPr>
          <p:spPr bwMode="auto">
            <a:xfrm>
              <a:off x="5123" y="2312"/>
              <a:ext cx="3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(100)</a:t>
              </a:r>
            </a:p>
          </p:txBody>
        </p:sp>
        <p:sp>
          <p:nvSpPr>
            <p:cNvPr id="98317" name="Text Box 13"/>
            <p:cNvSpPr txBox="1">
              <a:spLocks noChangeArrowheads="1"/>
            </p:cNvSpPr>
            <p:nvPr/>
          </p:nvSpPr>
          <p:spPr bwMode="auto">
            <a:xfrm>
              <a:off x="5123" y="3535"/>
              <a:ext cx="3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(110)</a:t>
              </a:r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960115" y="6509303"/>
            <a:ext cx="31838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Blank voltammetry of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Pd</a:t>
            </a:r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CathNP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71550" y="4699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/>
              <a:t>Rh cathodic nanoparticles</a:t>
            </a:r>
          </a:p>
        </p:txBody>
      </p:sp>
      <p:grpSp>
        <p:nvGrpSpPr>
          <p:cNvPr id="101397" name="Group 21"/>
          <p:cNvGrpSpPr>
            <a:grpSpLocks/>
          </p:cNvGrpSpPr>
          <p:nvPr/>
        </p:nvGrpSpPr>
        <p:grpSpPr bwMode="auto">
          <a:xfrm>
            <a:off x="5759450" y="332656"/>
            <a:ext cx="3565525" cy="6137275"/>
            <a:chOff x="3470" y="618"/>
            <a:chExt cx="2086" cy="3572"/>
          </a:xfrm>
        </p:grpSpPr>
        <p:pic>
          <p:nvPicPr>
            <p:cNvPr id="1013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845"/>
              <a:ext cx="1605" cy="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381" name="Rectangle 5"/>
            <p:cNvSpPr>
              <a:spLocks noChangeArrowheads="1"/>
            </p:cNvSpPr>
            <p:nvPr/>
          </p:nvSpPr>
          <p:spPr bwMode="auto">
            <a:xfrm>
              <a:off x="3787" y="4065"/>
              <a:ext cx="1405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800" i="1"/>
                <a:t>Q. Xu et al. / Electrochimica Acta 54 (2009) 5509</a:t>
              </a:r>
            </a:p>
          </p:txBody>
        </p:sp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3470" y="618"/>
              <a:ext cx="208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en-US" sz="1200"/>
                <a:t>Single crystal Rh data for reference (1mV/sec)</a:t>
              </a: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4863" y="1479"/>
              <a:ext cx="34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(111)</a:t>
              </a:r>
            </a:p>
          </p:txBody>
        </p:sp>
        <p:sp>
          <p:nvSpPr>
            <p:cNvPr id="101384" name="Text Box 8"/>
            <p:cNvSpPr txBox="1">
              <a:spLocks noChangeArrowheads="1"/>
            </p:cNvSpPr>
            <p:nvPr/>
          </p:nvSpPr>
          <p:spPr bwMode="auto">
            <a:xfrm>
              <a:off x="4876" y="2523"/>
              <a:ext cx="34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(100)</a:t>
              </a:r>
            </a:p>
          </p:txBody>
        </p:sp>
        <p:sp>
          <p:nvSpPr>
            <p:cNvPr id="101385" name="Text Box 9"/>
            <p:cNvSpPr txBox="1">
              <a:spLocks noChangeArrowheads="1"/>
            </p:cNvSpPr>
            <p:nvPr/>
          </p:nvSpPr>
          <p:spPr bwMode="auto">
            <a:xfrm>
              <a:off x="4876" y="3612"/>
              <a:ext cx="349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400">
                  <a:solidFill>
                    <a:schemeClr val="bg1"/>
                  </a:solidFill>
                </a:rPr>
                <a:t>(110)</a:t>
              </a:r>
            </a:p>
          </p:txBody>
        </p:sp>
      </p:grpSp>
      <p:graphicFrame>
        <p:nvGraphicFramePr>
          <p:cNvPr id="101386" name="Object 10"/>
          <p:cNvGraphicFramePr>
            <a:graphicFrameLocks noChangeAspect="1"/>
          </p:cNvGraphicFramePr>
          <p:nvPr/>
        </p:nvGraphicFramePr>
        <p:xfrm>
          <a:off x="107950" y="1452563"/>
          <a:ext cx="5940425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Graph" r:id="rId4" imgW="4132800" imgH="2901600" progId="Origin50.Graph">
                  <p:embed/>
                </p:oleObj>
              </mc:Choice>
              <mc:Fallback>
                <p:oleObj name="Graph" r:id="rId4" imgW="41328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452563"/>
                        <a:ext cx="5940425" cy="4171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1396" name="Group 20"/>
          <p:cNvGrpSpPr>
            <a:grpSpLocks/>
          </p:cNvGrpSpPr>
          <p:nvPr/>
        </p:nvGrpSpPr>
        <p:grpSpPr bwMode="auto">
          <a:xfrm>
            <a:off x="1584325" y="2652713"/>
            <a:ext cx="1244600" cy="433387"/>
            <a:chOff x="1088" y="791"/>
            <a:chExt cx="784" cy="273"/>
          </a:xfrm>
        </p:grpSpPr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H="1">
              <a:off x="1088" y="882"/>
              <a:ext cx="226" cy="1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269" y="791"/>
              <a:ext cx="60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solidFill>
                    <a:schemeClr val="bg1"/>
                  </a:solidFill>
                </a:rPr>
                <a:t>(100) or (110)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960115" y="6509303"/>
            <a:ext cx="3195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1">
                    <a:lumMod val="75000"/>
                  </a:schemeClr>
                </a:solidFill>
              </a:rPr>
              <a:t>Blank voltammetry of Rh </a:t>
            </a:r>
            <a:r>
              <a:rPr lang="en-US" altLang="en-US" sz="1600" dirty="0" err="1" smtClean="0">
                <a:solidFill>
                  <a:schemeClr val="tx1">
                    <a:lumMod val="75000"/>
                  </a:schemeClr>
                </a:solidFill>
              </a:rPr>
              <a:t>CathNP</a:t>
            </a:r>
            <a:endParaRPr lang="en-US" alt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751388" y="692150"/>
            <a:ext cx="39243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GB" altLang="en-US" sz="2400" dirty="0"/>
              <a:t>Powder X-ray diffraction:</a:t>
            </a:r>
          </a:p>
          <a:p>
            <a:pPr algn="l" eaLnBrk="1" hangingPunct="1">
              <a:spcBef>
                <a:spcPct val="50000"/>
              </a:spcBef>
            </a:pPr>
            <a:endParaRPr lang="en-GB" altLang="en-US" dirty="0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dirty="0"/>
              <a:t> 2-1-2 peak sequence is typical of </a:t>
            </a:r>
            <a:r>
              <a:rPr lang="en-GB" altLang="en-US" dirty="0" err="1"/>
              <a:t>fcc</a:t>
            </a:r>
            <a:r>
              <a:rPr lang="en-GB" altLang="en-US" dirty="0"/>
              <a:t> metal crystals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en-GB" altLang="en-US" dirty="0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dirty="0"/>
              <a:t> Positions of the peaks coincide with those expected for the crystal structure of a corresponding metal </a:t>
            </a:r>
          </a:p>
          <a:p>
            <a:pPr algn="l" eaLnBrk="1" hangingPunct="1">
              <a:spcBef>
                <a:spcPct val="50000"/>
              </a:spcBef>
            </a:pPr>
            <a:endParaRPr lang="en-GB" altLang="en-US" dirty="0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dirty="0"/>
              <a:t> Widths of the peaks give indication for the average crystallite size to be 25, 58, 12, 57 and 6 nm, respectively (</a:t>
            </a:r>
            <a:r>
              <a:rPr lang="en-GB" altLang="en-US" dirty="0" err="1"/>
              <a:t>Scherrer</a:t>
            </a:r>
            <a:r>
              <a:rPr lang="en-GB" altLang="en-US" dirty="0"/>
              <a:t> formula).</a:t>
            </a:r>
            <a:endParaRPr lang="en-US" altLang="en-US" dirty="0"/>
          </a:p>
        </p:txBody>
      </p:sp>
      <p:pic>
        <p:nvPicPr>
          <p:cNvPr id="48133" name="Picture 5" descr="XRD metals 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4967288" cy="70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39863" y="163513"/>
            <a:ext cx="6480175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en-US" altLang="en-US" sz="1400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23850" y="873125"/>
            <a:ext cx="86058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dirty="0"/>
              <a:t> We have confirmed the ac formation of suspended nanoparticles for Pt, Au, Cu, Ag, Ni, Rh, Re, Al, Ti, Si, </a:t>
            </a:r>
            <a:r>
              <a:rPr lang="en-US" altLang="en-US" dirty="0" err="1"/>
              <a:t>Nb</a:t>
            </a:r>
            <a:r>
              <a:rPr lang="en-US" altLang="en-US" dirty="0"/>
              <a:t> and Ru - in fact every metal we have tried (</a:t>
            </a:r>
            <a:r>
              <a:rPr lang="en-US" altLang="en-US" strike="sngStrike" dirty="0"/>
              <a:t>except </a:t>
            </a:r>
            <a:r>
              <a:rPr lang="en-US" altLang="en-US" strike="sngStrike" dirty="0" err="1"/>
              <a:t>Pd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 Any electrolyte works, any pH, as long as it has a strong </a:t>
            </a:r>
            <a:r>
              <a:rPr lang="en-US" altLang="en-US" dirty="0" err="1"/>
              <a:t>cation</a:t>
            </a:r>
            <a:endParaRPr lang="en-US" altLang="en-US" dirty="0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447925" y="7938"/>
            <a:ext cx="44640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2800"/>
              <a:t>Any electrolyte, any metal</a:t>
            </a:r>
          </a:p>
        </p:txBody>
      </p:sp>
      <p:grpSp>
        <p:nvGrpSpPr>
          <p:cNvPr id="22547" name="Group 19"/>
          <p:cNvGrpSpPr>
            <a:grpSpLocks/>
          </p:cNvGrpSpPr>
          <p:nvPr/>
        </p:nvGrpSpPr>
        <p:grpSpPr bwMode="auto">
          <a:xfrm>
            <a:off x="1260475" y="2708275"/>
            <a:ext cx="6264275" cy="3913188"/>
            <a:chOff x="295" y="1723"/>
            <a:chExt cx="3946" cy="2465"/>
          </a:xfrm>
        </p:grpSpPr>
        <p:graphicFrame>
          <p:nvGraphicFramePr>
            <p:cNvPr id="22539" name="Object 11"/>
            <p:cNvGraphicFramePr>
              <a:graphicFrameLocks noChangeAspect="1"/>
            </p:cNvGraphicFramePr>
            <p:nvPr/>
          </p:nvGraphicFramePr>
          <p:xfrm>
            <a:off x="295" y="1723"/>
            <a:ext cx="3946" cy="1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8" name="Image" r:id="rId3" imgW="20241270" imgH="6400000" progId="Photoshop.Image.9">
                    <p:embed/>
                  </p:oleObj>
                </mc:Choice>
                <mc:Fallback>
                  <p:oleObj name="Image" r:id="rId3" imgW="20241270" imgH="6400000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723"/>
                          <a:ext cx="3946" cy="12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295" y="1752"/>
              <a:ext cx="2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Pt</a:t>
              </a:r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1655" y="1752"/>
              <a:ext cx="29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Au</a:t>
              </a:r>
            </a:p>
          </p:txBody>
        </p:sp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2993" y="1752"/>
              <a:ext cx="3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Rh</a:t>
              </a: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84" y="2976"/>
              <a:ext cx="2563" cy="1212"/>
              <a:chOff x="567" y="2976"/>
              <a:chExt cx="2563" cy="1212"/>
            </a:xfrm>
          </p:grpSpPr>
          <p:graphicFrame>
            <p:nvGraphicFramePr>
              <p:cNvPr id="22540" name="Object 12"/>
              <p:cNvGraphicFramePr>
                <a:graphicFrameLocks noChangeAspect="1"/>
              </p:cNvGraphicFramePr>
              <p:nvPr/>
            </p:nvGraphicFramePr>
            <p:xfrm>
              <a:off x="567" y="2976"/>
              <a:ext cx="2563" cy="12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9" name="Image" r:id="rId5" imgW="13320635" imgH="6298413" progId="Photoshop.Image.9">
                      <p:embed/>
                    </p:oleObj>
                  </mc:Choice>
                  <mc:Fallback>
                    <p:oleObj name="Image" r:id="rId5" imgW="13320635" imgH="6298413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2976"/>
                            <a:ext cx="2563" cy="12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44" name="Text Box 16"/>
              <p:cNvSpPr txBox="1">
                <a:spLocks noChangeArrowheads="1"/>
              </p:cNvSpPr>
              <p:nvPr/>
            </p:nvSpPr>
            <p:spPr bwMode="auto">
              <a:xfrm>
                <a:off x="567" y="2999"/>
                <a:ext cx="292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Ag</a:t>
                </a:r>
              </a:p>
            </p:txBody>
          </p:sp>
          <p:sp>
            <p:nvSpPr>
              <p:cNvPr id="22545" name="Text Box 17"/>
              <p:cNvSpPr txBox="1">
                <a:spLocks noChangeArrowheads="1"/>
              </p:cNvSpPr>
              <p:nvPr/>
            </p:nvSpPr>
            <p:spPr bwMode="auto">
              <a:xfrm>
                <a:off x="1905" y="2999"/>
                <a:ext cx="30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5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51237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500934" y="0"/>
            <a:ext cx="5327650" cy="7096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 what if the starting wire is an alloy?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647700"/>
            <a:ext cx="339566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789040"/>
            <a:ext cx="3384550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420958" y="5084762"/>
            <a:ext cx="1435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dirty="0">
                <a:solidFill>
                  <a:schemeClr val="bg1"/>
                </a:solidFill>
              </a:rPr>
              <a:t>EDX analysis</a:t>
            </a:r>
          </a:p>
          <a:p>
            <a:pPr algn="l" eaLnBrk="1" hangingPunct="1"/>
            <a:r>
              <a:rPr lang="en-US" altLang="en-US" sz="1400" dirty="0">
                <a:solidFill>
                  <a:schemeClr val="bg1"/>
                </a:solidFill>
              </a:rPr>
              <a:t>of nanoparticles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521200" y="6456363"/>
            <a:ext cx="43877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000" dirty="0"/>
              <a:t>… then we get alloyed nanoparticles!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7621" y="6572381"/>
            <a:ext cx="32801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/>
                </a:solidFill>
              </a:rPr>
              <a:t>Rodriguez,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Yanson</a:t>
            </a:r>
            <a:r>
              <a:rPr lang="en-US" altLang="en-US" sz="1200" dirty="0" smtClean="0">
                <a:solidFill>
                  <a:schemeClr val="tx1"/>
                </a:solidFill>
              </a:rPr>
              <a:t>, JACS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 </a:t>
            </a:r>
            <a:r>
              <a:rPr lang="en-US" altLang="en-US" sz="1200" b="1" dirty="0" smtClean="0">
                <a:solidFill>
                  <a:schemeClr val="tx1"/>
                </a:solidFill>
              </a:rPr>
              <a:t>133</a:t>
            </a:r>
            <a:r>
              <a:rPr lang="en-US" altLang="en-US" sz="1200" dirty="0" smtClean="0">
                <a:solidFill>
                  <a:schemeClr val="tx1"/>
                </a:solidFill>
              </a:rPr>
              <a:t>, 17626 </a:t>
            </a:r>
            <a:r>
              <a:rPr lang="en-US" altLang="en-US" sz="1200" dirty="0">
                <a:solidFill>
                  <a:schemeClr val="tx1"/>
                </a:solidFill>
              </a:rPr>
              <a:t>(2011) </a:t>
            </a:r>
          </a:p>
        </p:txBody>
      </p:sp>
    </p:spTree>
    <p:extLst>
      <p:ext uri="{BB962C8B-B14F-4D97-AF65-F5344CB8AC3E}">
        <p14:creationId xmlns:p14="http://schemas.microsoft.com/office/powerpoint/2010/main" val="18772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8" grpId="0"/>
      <p:bldP spid="54279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80454" y="-27384"/>
            <a:ext cx="5327650" cy="7096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Electrochemistry of </a:t>
            </a:r>
            <a:r>
              <a:rPr lang="en-US" alt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PtRh</a:t>
            </a:r>
            <a:r>
              <a:rPr lang="en-US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NPs</a:t>
            </a:r>
          </a:p>
        </p:txBody>
      </p:sp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287338" y="692150"/>
            <a:ext cx="3801939" cy="5538829"/>
            <a:chOff x="181" y="436"/>
            <a:chExt cx="2572" cy="3747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436"/>
              <a:ext cx="2572" cy="3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5306" name="Group 10"/>
            <p:cNvGrpSpPr>
              <a:grpSpLocks/>
            </p:cNvGrpSpPr>
            <p:nvPr/>
          </p:nvGrpSpPr>
          <p:grpSpPr bwMode="auto">
            <a:xfrm>
              <a:off x="1769" y="600"/>
              <a:ext cx="694" cy="2820"/>
              <a:chOff x="1769" y="600"/>
              <a:chExt cx="694" cy="2820"/>
            </a:xfrm>
          </p:grpSpPr>
          <p:sp>
            <p:nvSpPr>
              <p:cNvPr id="55300" name="Text Box 4"/>
              <p:cNvSpPr txBox="1">
                <a:spLocks noChangeArrowheads="1"/>
              </p:cNvSpPr>
              <p:nvPr/>
            </p:nvSpPr>
            <p:spPr bwMode="auto">
              <a:xfrm>
                <a:off x="1915" y="3208"/>
                <a:ext cx="23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altLang="en-US" sz="1600">
                    <a:solidFill>
                      <a:srgbClr val="66FFFF"/>
                    </a:solidFill>
                  </a:rPr>
                  <a:t>Pt</a:t>
                </a:r>
              </a:p>
            </p:txBody>
          </p:sp>
          <p:sp>
            <p:nvSpPr>
              <p:cNvPr id="55301" name="Text Box 5"/>
              <p:cNvSpPr txBox="1">
                <a:spLocks noChangeArrowheads="1"/>
              </p:cNvSpPr>
              <p:nvPr/>
            </p:nvSpPr>
            <p:spPr bwMode="auto">
              <a:xfrm>
                <a:off x="1769" y="2697"/>
                <a:ext cx="68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altLang="en-US" sz="1600">
                    <a:solidFill>
                      <a:srgbClr val="0000FF"/>
                    </a:solidFill>
                  </a:rPr>
                  <a:t>Pt90Rh10</a:t>
                </a:r>
              </a:p>
            </p:txBody>
          </p:sp>
          <p:sp>
            <p:nvSpPr>
              <p:cNvPr id="55302" name="Text Box 6"/>
              <p:cNvSpPr txBox="1">
                <a:spLocks noChangeArrowheads="1"/>
              </p:cNvSpPr>
              <p:nvPr/>
            </p:nvSpPr>
            <p:spPr bwMode="auto">
              <a:xfrm>
                <a:off x="1769" y="2125"/>
                <a:ext cx="68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altLang="en-US" sz="1600">
                    <a:solidFill>
                      <a:srgbClr val="00FF00"/>
                    </a:solidFill>
                  </a:rPr>
                  <a:t>Pt70Rh30</a:t>
                </a:r>
              </a:p>
            </p:txBody>
          </p:sp>
          <p:sp>
            <p:nvSpPr>
              <p:cNvPr id="55303" name="Text Box 7"/>
              <p:cNvSpPr txBox="1">
                <a:spLocks noChangeArrowheads="1"/>
              </p:cNvSpPr>
              <p:nvPr/>
            </p:nvSpPr>
            <p:spPr bwMode="auto">
              <a:xfrm>
                <a:off x="1779" y="1439"/>
                <a:ext cx="68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altLang="en-US" sz="1600">
                    <a:solidFill>
                      <a:srgbClr val="FF0000"/>
                    </a:solidFill>
                  </a:rPr>
                  <a:t>Pt20Rh80</a:t>
                </a:r>
              </a:p>
            </p:txBody>
          </p:sp>
          <p:sp>
            <p:nvSpPr>
              <p:cNvPr id="55304" name="Text Box 8"/>
              <p:cNvSpPr txBox="1">
                <a:spLocks noChangeArrowheads="1"/>
              </p:cNvSpPr>
              <p:nvPr/>
            </p:nvSpPr>
            <p:spPr bwMode="auto">
              <a:xfrm>
                <a:off x="2051" y="600"/>
                <a:ext cx="27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altLang="en-US" sz="1600">
                    <a:solidFill>
                      <a:schemeClr val="tx2"/>
                    </a:solidFill>
                  </a:rPr>
                  <a:t>Rh</a:t>
                </a:r>
              </a:p>
            </p:txBody>
          </p:sp>
        </p:grpSp>
      </p:grp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219450" y="5032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2951163" y="5589588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>
                <a:solidFill>
                  <a:schemeClr val="tx2"/>
                </a:solidFill>
              </a:rPr>
              <a:t>Blank CV</a:t>
            </a:r>
          </a:p>
        </p:txBody>
      </p:sp>
      <p:grpSp>
        <p:nvGrpSpPr>
          <p:cNvPr id="55313" name="Group 17"/>
          <p:cNvGrpSpPr>
            <a:grpSpLocks/>
          </p:cNvGrpSpPr>
          <p:nvPr/>
        </p:nvGrpSpPr>
        <p:grpSpPr bwMode="auto">
          <a:xfrm>
            <a:off x="5219700" y="80963"/>
            <a:ext cx="2989263" cy="2339975"/>
            <a:chOff x="2925" y="692"/>
            <a:chExt cx="2268" cy="1709"/>
          </a:xfrm>
        </p:grpSpPr>
        <p:pic>
          <p:nvPicPr>
            <p:cNvPr id="5530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692"/>
              <a:ext cx="2268" cy="1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9" name="Text Box 13"/>
            <p:cNvSpPr txBox="1">
              <a:spLocks noChangeArrowheads="1"/>
            </p:cNvSpPr>
            <p:nvPr/>
          </p:nvSpPr>
          <p:spPr bwMode="auto">
            <a:xfrm>
              <a:off x="3469" y="913"/>
              <a:ext cx="110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>
                  <a:solidFill>
                    <a:schemeClr val="bg1"/>
                  </a:solidFill>
                </a:rPr>
                <a:t>CO stripping</a:t>
              </a:r>
            </a:p>
          </p:txBody>
        </p:sp>
      </p:grpSp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600325"/>
            <a:ext cx="2987675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5867400" y="2792413"/>
            <a:ext cx="1123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Methanol</a:t>
            </a:r>
          </a:p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oxidation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5867400" y="3597275"/>
            <a:ext cx="1119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800">
                <a:solidFill>
                  <a:schemeClr val="bg1"/>
                </a:solidFill>
              </a:rPr>
              <a:t>0.5M H</a:t>
            </a:r>
            <a:r>
              <a:rPr lang="en-US" altLang="en-US" sz="800" baseline="-25000">
                <a:solidFill>
                  <a:schemeClr val="bg1"/>
                </a:solidFill>
              </a:rPr>
              <a:t>2</a:t>
            </a:r>
            <a:r>
              <a:rPr lang="en-US" altLang="en-US" sz="800">
                <a:solidFill>
                  <a:schemeClr val="bg1"/>
                </a:solidFill>
              </a:rPr>
              <a:t>SO</a:t>
            </a:r>
            <a:r>
              <a:rPr lang="en-US" altLang="en-US" sz="800" baseline="-25000">
                <a:solidFill>
                  <a:schemeClr val="bg1"/>
                </a:solidFill>
              </a:rPr>
              <a:t>4 </a:t>
            </a:r>
            <a:r>
              <a:rPr lang="en-US" altLang="en-US" sz="800">
                <a:solidFill>
                  <a:schemeClr val="bg1"/>
                </a:solidFill>
              </a:rPr>
              <a:t> + 0.5M </a:t>
            </a:r>
          </a:p>
          <a:p>
            <a:pPr algn="l" eaLnBrk="1" hangingPunct="1"/>
            <a:r>
              <a:rPr lang="en-US" altLang="en-US" sz="800">
                <a:solidFill>
                  <a:schemeClr val="bg1"/>
                </a:solidFill>
              </a:rPr>
              <a:t>CH</a:t>
            </a:r>
            <a:r>
              <a:rPr lang="en-US" altLang="en-US" sz="800" baseline="-25000">
                <a:solidFill>
                  <a:schemeClr val="bg1"/>
                </a:solidFill>
              </a:rPr>
              <a:t>3</a:t>
            </a:r>
            <a:r>
              <a:rPr lang="en-US" altLang="en-US" sz="800">
                <a:solidFill>
                  <a:schemeClr val="bg1"/>
                </a:solidFill>
              </a:rPr>
              <a:t>OH, 20 mV/sc</a:t>
            </a:r>
          </a:p>
        </p:txBody>
      </p:sp>
      <p:grpSp>
        <p:nvGrpSpPr>
          <p:cNvPr id="55317" name="Group 21"/>
          <p:cNvGrpSpPr>
            <a:grpSpLocks/>
          </p:cNvGrpSpPr>
          <p:nvPr/>
        </p:nvGrpSpPr>
        <p:grpSpPr bwMode="auto">
          <a:xfrm>
            <a:off x="5219700" y="4913313"/>
            <a:ext cx="2989263" cy="1944687"/>
            <a:chOff x="2426" y="1139"/>
            <a:chExt cx="3221" cy="2216"/>
          </a:xfrm>
        </p:grpSpPr>
        <p:pic>
          <p:nvPicPr>
            <p:cNvPr id="55318" name="Picture 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139"/>
              <a:ext cx="3221" cy="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>
              <a:off x="4477" y="2320"/>
              <a:ext cx="937" cy="641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en-US" sz="600">
                  <a:solidFill>
                    <a:schemeClr val="bg1"/>
                  </a:solidFill>
                </a:rPr>
                <a:t>Pt (</a:t>
              </a:r>
              <a:r>
                <a:rPr lang="en-US" altLang="en-US" sz="600">
                  <a:solidFill>
                    <a:srgbClr val="00FFFF"/>
                  </a:solidFill>
                </a:rPr>
                <a:t>-----</a:t>
              </a:r>
              <a:r>
                <a:rPr lang="en-US" altLang="en-US" sz="600">
                  <a:solidFill>
                    <a:schemeClr val="bg1"/>
                  </a:solidFill>
                </a:rPr>
                <a:t>)</a:t>
              </a:r>
            </a:p>
            <a:p>
              <a:pPr algn="l" eaLnBrk="1" hangingPunct="1"/>
              <a:r>
                <a:rPr lang="en-US" altLang="en-US" sz="600">
                  <a:solidFill>
                    <a:schemeClr val="bg1"/>
                  </a:solidFill>
                </a:rPr>
                <a:t>Pt90Rh10 (</a:t>
              </a:r>
              <a:r>
                <a:rPr lang="en-US" altLang="en-US" sz="600">
                  <a:solidFill>
                    <a:srgbClr val="0000FF"/>
                  </a:solidFill>
                </a:rPr>
                <a:t>-----</a:t>
              </a:r>
              <a:r>
                <a:rPr lang="en-US" altLang="en-US" sz="600">
                  <a:solidFill>
                    <a:schemeClr val="bg1"/>
                  </a:solidFill>
                </a:rPr>
                <a:t>)</a:t>
              </a:r>
              <a:r>
                <a:rPr lang="en-US" altLang="en-US" sz="600">
                  <a:solidFill>
                    <a:schemeClr val="tx2"/>
                  </a:solidFill>
                </a:rPr>
                <a:t/>
              </a:r>
              <a:br>
                <a:rPr lang="en-US" altLang="en-US" sz="600">
                  <a:solidFill>
                    <a:schemeClr val="tx2"/>
                  </a:solidFill>
                </a:rPr>
              </a:br>
              <a:r>
                <a:rPr lang="en-US" altLang="en-US" sz="600">
                  <a:solidFill>
                    <a:schemeClr val="bg1"/>
                  </a:solidFill>
                </a:rPr>
                <a:t>Pt70Rh30 (</a:t>
              </a:r>
              <a:r>
                <a:rPr lang="en-US" altLang="en-US" sz="600">
                  <a:solidFill>
                    <a:srgbClr val="00FF00"/>
                  </a:solidFill>
                </a:rPr>
                <a:t>-----</a:t>
              </a:r>
              <a:r>
                <a:rPr lang="en-US" altLang="en-US" sz="600">
                  <a:solidFill>
                    <a:schemeClr val="bg1"/>
                  </a:solidFill>
                </a:rPr>
                <a:t>)</a:t>
              </a:r>
            </a:p>
            <a:p>
              <a:pPr algn="l" eaLnBrk="1" hangingPunct="1"/>
              <a:r>
                <a:rPr lang="en-US" altLang="en-US" sz="600">
                  <a:solidFill>
                    <a:schemeClr val="bg1"/>
                  </a:solidFill>
                </a:rPr>
                <a:t>Pt20Rh80 (</a:t>
              </a:r>
              <a:r>
                <a:rPr lang="en-US" altLang="en-US" sz="600">
                  <a:solidFill>
                    <a:srgbClr val="FF0000"/>
                  </a:solidFill>
                </a:rPr>
                <a:t>-----</a:t>
              </a:r>
              <a:r>
                <a:rPr lang="en-US" altLang="en-US" sz="600">
                  <a:solidFill>
                    <a:schemeClr val="bg1"/>
                  </a:solidFill>
                </a:rPr>
                <a:t>)</a:t>
              </a:r>
            </a:p>
            <a:p>
              <a:pPr algn="l" eaLnBrk="1" hangingPunct="1"/>
              <a:r>
                <a:rPr lang="en-US" altLang="en-US" sz="600">
                  <a:solidFill>
                    <a:schemeClr val="bg1"/>
                  </a:solidFill>
                </a:rPr>
                <a:t>Rh (-----)</a:t>
              </a:r>
            </a:p>
          </p:txBody>
        </p:sp>
      </p:grp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6083300" y="6335713"/>
            <a:ext cx="1189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800">
                <a:solidFill>
                  <a:schemeClr val="bg1"/>
                </a:solidFill>
              </a:rPr>
              <a:t>0.5M H</a:t>
            </a:r>
            <a:r>
              <a:rPr lang="en-US" altLang="en-US" sz="800" baseline="-25000">
                <a:solidFill>
                  <a:schemeClr val="bg1"/>
                </a:solidFill>
              </a:rPr>
              <a:t>2</a:t>
            </a:r>
            <a:r>
              <a:rPr lang="en-US" altLang="en-US" sz="800">
                <a:solidFill>
                  <a:schemeClr val="bg1"/>
                </a:solidFill>
              </a:rPr>
              <a:t>SO</a:t>
            </a:r>
            <a:r>
              <a:rPr lang="en-US" altLang="en-US" sz="800" baseline="-25000">
                <a:solidFill>
                  <a:schemeClr val="bg1"/>
                </a:solidFill>
              </a:rPr>
              <a:t>4 </a:t>
            </a:r>
            <a:r>
              <a:rPr lang="en-US" altLang="en-US" sz="800">
                <a:solidFill>
                  <a:schemeClr val="bg1"/>
                </a:solidFill>
              </a:rPr>
              <a:t> + </a:t>
            </a:r>
          </a:p>
          <a:p>
            <a:pPr algn="l" eaLnBrk="1" hangingPunct="1"/>
            <a:r>
              <a:rPr lang="en-US" altLang="en-US" sz="800">
                <a:solidFill>
                  <a:schemeClr val="bg1"/>
                </a:solidFill>
              </a:rPr>
              <a:t>0.1M NaNO</a:t>
            </a:r>
            <a:r>
              <a:rPr lang="en-US" altLang="en-US" sz="800" baseline="-25000">
                <a:solidFill>
                  <a:schemeClr val="bg1"/>
                </a:solidFill>
              </a:rPr>
              <a:t>3</a:t>
            </a:r>
            <a:r>
              <a:rPr lang="en-US" altLang="en-US" sz="800">
                <a:solidFill>
                  <a:schemeClr val="bg1"/>
                </a:solidFill>
              </a:rPr>
              <a:t>, 20 mV/s</a:t>
            </a: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6869113" y="5314950"/>
            <a:ext cx="1123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Nitrate</a:t>
            </a:r>
          </a:p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reduction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77621" y="6572381"/>
            <a:ext cx="32801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/>
                </a:solidFill>
              </a:rPr>
              <a:t>Rodriguez,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Yanson</a:t>
            </a:r>
            <a:r>
              <a:rPr lang="en-US" altLang="en-US" sz="1200" dirty="0" smtClean="0">
                <a:solidFill>
                  <a:schemeClr val="tx1"/>
                </a:solidFill>
              </a:rPr>
              <a:t>, JACS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 </a:t>
            </a:r>
            <a:r>
              <a:rPr lang="en-US" altLang="en-US" sz="1200" b="1" dirty="0" smtClean="0">
                <a:solidFill>
                  <a:schemeClr val="tx1"/>
                </a:solidFill>
              </a:rPr>
              <a:t>133</a:t>
            </a:r>
            <a:r>
              <a:rPr lang="en-US" altLang="en-US" sz="1200" dirty="0" smtClean="0">
                <a:solidFill>
                  <a:schemeClr val="tx1"/>
                </a:solidFill>
              </a:rPr>
              <a:t>, 17626 </a:t>
            </a:r>
            <a:r>
              <a:rPr lang="en-US" altLang="en-US" sz="1200" dirty="0">
                <a:solidFill>
                  <a:schemeClr val="tx1"/>
                </a:solidFill>
              </a:rPr>
              <a:t>(2011) </a:t>
            </a:r>
          </a:p>
        </p:txBody>
      </p:sp>
    </p:spTree>
    <p:extLst>
      <p:ext uri="{BB962C8B-B14F-4D97-AF65-F5344CB8AC3E}">
        <p14:creationId xmlns:p14="http://schemas.microsoft.com/office/powerpoint/2010/main" val="23617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484438" y="55563"/>
            <a:ext cx="44640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2800"/>
              <a:t>Cathodic protection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588125" y="6553200"/>
            <a:ext cx="2555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tx1">
                    <a:lumMod val="65000"/>
                  </a:schemeClr>
                </a:solidFill>
              </a:rPr>
              <a:t>Cathodic protection - galvanic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42875" y="774700"/>
            <a:ext cx="8893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To keep an easily </a:t>
            </a:r>
            <a:r>
              <a:rPr lang="en-US" altLang="en-US" dirty="0" err="1">
                <a:solidFill>
                  <a:schemeClr val="tx1"/>
                </a:solidFill>
              </a:rPr>
              <a:t>oxidizable</a:t>
            </a:r>
            <a:r>
              <a:rPr lang="en-US" altLang="en-US" dirty="0">
                <a:solidFill>
                  <a:schemeClr val="tx1"/>
                </a:solidFill>
              </a:rPr>
              <a:t> metal from corroding we need to constantly “feed” it with extra electrons, either from external power supply or by corroding a sacrificial anode: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900113" y="6200775"/>
            <a:ext cx="751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What will happen if we take a platinum electrode and make it a cathode?</a:t>
            </a:r>
          </a:p>
        </p:txBody>
      </p:sp>
      <p:pic>
        <p:nvPicPr>
          <p:cNvPr id="2" name="Cathodic Protection_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624" y="1714500"/>
            <a:ext cx="7400484" cy="4162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800100"/>
            <a:ext cx="4140200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79388" y="0"/>
            <a:ext cx="8677275" cy="7096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effectLst/>
              </a:rPr>
              <a:t>Electro-oxidation </a:t>
            </a:r>
            <a:r>
              <a:rPr lang="en-US" altLang="en-US" sz="2400" dirty="0" smtClean="0">
                <a:effectLst/>
              </a:rPr>
              <a:t>on </a:t>
            </a:r>
            <a:r>
              <a:rPr lang="en-US" altLang="en-US" sz="2400" dirty="0">
                <a:effectLst/>
              </a:rPr>
              <a:t>cathodic Pt</a:t>
            </a:r>
            <a:r>
              <a:rPr lang="en-US" altLang="en-US" sz="2400" baseline="-25000" dirty="0">
                <a:effectLst/>
              </a:rPr>
              <a:t>95</a:t>
            </a:r>
            <a:r>
              <a:rPr lang="en-US" altLang="en-US" sz="2400" dirty="0">
                <a:effectLst/>
              </a:rPr>
              <a:t>Ru</a:t>
            </a:r>
            <a:r>
              <a:rPr lang="en-US" altLang="en-US" sz="2400" baseline="-25000" dirty="0">
                <a:effectLst/>
              </a:rPr>
              <a:t>5</a:t>
            </a:r>
            <a:r>
              <a:rPr lang="en-US" altLang="en-US" sz="2400" dirty="0">
                <a:effectLst/>
              </a:rPr>
              <a:t> nanoparticles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6227763" y="6453188"/>
            <a:ext cx="2819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200">
                <a:solidFill>
                  <a:schemeClr val="tx2"/>
                </a:solidFill>
              </a:rPr>
              <a:t>0.5M H</a:t>
            </a:r>
            <a:r>
              <a:rPr lang="en-US" altLang="en-US" sz="1200" baseline="-25000">
                <a:solidFill>
                  <a:schemeClr val="tx2"/>
                </a:solidFill>
              </a:rPr>
              <a:t>2</a:t>
            </a:r>
            <a:r>
              <a:rPr lang="en-US" altLang="en-US" sz="1200">
                <a:solidFill>
                  <a:schemeClr val="tx2"/>
                </a:solidFill>
              </a:rPr>
              <a:t>SO</a:t>
            </a:r>
            <a:r>
              <a:rPr lang="en-US" altLang="en-US" sz="1200" baseline="-25000">
                <a:solidFill>
                  <a:schemeClr val="tx2"/>
                </a:solidFill>
              </a:rPr>
              <a:t>4 </a:t>
            </a:r>
            <a:r>
              <a:rPr lang="en-US" altLang="en-US" sz="1200">
                <a:solidFill>
                  <a:schemeClr val="tx2"/>
                </a:solidFill>
              </a:rPr>
              <a:t> + 0.5M CH</a:t>
            </a:r>
            <a:r>
              <a:rPr lang="en-US" altLang="en-US" sz="1200" baseline="-25000">
                <a:solidFill>
                  <a:schemeClr val="tx2"/>
                </a:solidFill>
              </a:rPr>
              <a:t>3</a:t>
            </a:r>
            <a:r>
              <a:rPr lang="en-US" altLang="en-US" sz="1200">
                <a:solidFill>
                  <a:schemeClr val="tx2"/>
                </a:solidFill>
              </a:rPr>
              <a:t>OH, 20 mV/sc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967288" y="3752850"/>
            <a:ext cx="1169987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>
                <a:solidFill>
                  <a:schemeClr val="bg1"/>
                </a:solidFill>
              </a:rPr>
              <a:t>CO stripping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967288" y="1052513"/>
            <a:ext cx="1671637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>
                <a:solidFill>
                  <a:schemeClr val="bg1"/>
                </a:solidFill>
              </a:rPr>
              <a:t>Methanol oxidation</a:t>
            </a:r>
          </a:p>
        </p:txBody>
      </p: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873125"/>
            <a:ext cx="26765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125913"/>
            <a:ext cx="27717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7621" y="6572381"/>
            <a:ext cx="32801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/>
                </a:solidFill>
              </a:rPr>
              <a:t>Rodriguez,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Yanson</a:t>
            </a:r>
            <a:r>
              <a:rPr lang="en-US" altLang="en-US" sz="1200" dirty="0" smtClean="0">
                <a:solidFill>
                  <a:schemeClr val="tx1"/>
                </a:solidFill>
              </a:rPr>
              <a:t>, JACS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 </a:t>
            </a:r>
            <a:r>
              <a:rPr lang="en-US" altLang="en-US" sz="1200" b="1" dirty="0" smtClean="0">
                <a:solidFill>
                  <a:schemeClr val="tx1"/>
                </a:solidFill>
              </a:rPr>
              <a:t>133</a:t>
            </a:r>
            <a:r>
              <a:rPr lang="en-US" altLang="en-US" sz="1200" dirty="0" smtClean="0">
                <a:solidFill>
                  <a:schemeClr val="tx1"/>
                </a:solidFill>
              </a:rPr>
              <a:t>, 17626 </a:t>
            </a:r>
            <a:r>
              <a:rPr lang="en-US" altLang="en-US" sz="1200" dirty="0">
                <a:solidFill>
                  <a:schemeClr val="tx1"/>
                </a:solidFill>
              </a:rPr>
              <a:t>(2011) </a:t>
            </a:r>
          </a:p>
        </p:txBody>
      </p:sp>
    </p:spTree>
    <p:extLst>
      <p:ext uri="{BB962C8B-B14F-4D97-AF65-F5344CB8AC3E}">
        <p14:creationId xmlns:p14="http://schemas.microsoft.com/office/powerpoint/2010/main" val="20831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15493" r="33898" b="9601"/>
          <a:stretch/>
        </p:blipFill>
        <p:spPr bwMode="auto">
          <a:xfrm>
            <a:off x="336332" y="1160748"/>
            <a:ext cx="5103028" cy="412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07408" y="0"/>
            <a:ext cx="7348183" cy="7096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Size-controlled synthesis of cathodic nanoparticles</a:t>
            </a:r>
            <a:endParaRPr lang="en-US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88124" y="766333"/>
            <a:ext cx="3203848" cy="5759011"/>
            <a:chOff x="5688124" y="766333"/>
            <a:chExt cx="3203848" cy="5759011"/>
          </a:xfrm>
        </p:grpSpPr>
        <p:pic>
          <p:nvPicPr>
            <p:cNvPr id="7" name="Picture 6" descr="Fig4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8124" y="766333"/>
              <a:ext cx="3203848" cy="575901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768244" y="3789040"/>
              <a:ext cx="0" cy="230425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5084" y="5516525"/>
            <a:ext cx="5425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We can simply control the size of the cathodic NPs,</a:t>
            </a:r>
          </a:p>
          <a:p>
            <a:pPr eaLnBrk="1" hangingPunct="1"/>
            <a:r>
              <a:rPr lang="en-US" altLang="en-US" dirty="0"/>
              <a:t>w</a:t>
            </a:r>
            <a:r>
              <a:rPr lang="en-US" altLang="en-US" dirty="0" smtClean="0"/>
              <a:t>ithout sacrificing size distribution</a:t>
            </a:r>
            <a:endParaRPr lang="en-US" alt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75084" y="6525344"/>
            <a:ext cx="3764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 smtClean="0">
                <a:solidFill>
                  <a:schemeClr val="tx1"/>
                </a:solidFill>
              </a:rPr>
              <a:t>Antonov</a:t>
            </a:r>
            <a:r>
              <a:rPr lang="en-US" altLang="en-US" sz="1200" dirty="0" smtClean="0">
                <a:solidFill>
                  <a:schemeClr val="tx1"/>
                </a:solidFill>
              </a:rPr>
              <a:t>,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Yanson</a:t>
            </a:r>
            <a:r>
              <a:rPr lang="en-US" altLang="en-US" sz="1200" dirty="0">
                <a:solidFill>
                  <a:schemeClr val="tx1"/>
                </a:solidFill>
              </a:rPr>
              <a:t> </a:t>
            </a:r>
            <a:r>
              <a:rPr lang="en-US" altLang="en-US" sz="1200" dirty="0" smtClean="0">
                <a:solidFill>
                  <a:schemeClr val="tx1"/>
                </a:solidFill>
              </a:rPr>
              <a:t>, </a:t>
            </a:r>
            <a:r>
              <a:rPr lang="en-US" altLang="en-US" sz="1200" i="1" dirty="0" err="1" smtClean="0">
                <a:solidFill>
                  <a:schemeClr val="tx1"/>
                </a:solidFill>
              </a:rPr>
              <a:t>Electrochim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. </a:t>
            </a:r>
            <a:r>
              <a:rPr lang="en-US" altLang="en-US" sz="1200" i="1" dirty="0" err="1" smtClean="0">
                <a:solidFill>
                  <a:schemeClr val="tx1"/>
                </a:solidFill>
              </a:rPr>
              <a:t>Acta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/>
              <a:t>110</a:t>
            </a:r>
            <a:r>
              <a:rPr lang="en-US" sz="1200" dirty="0" smtClean="0"/>
              <a:t>, 796 (2013)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7" name="Picture 17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84200"/>
            <a:ext cx="62293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8" name="Group 38"/>
          <p:cNvGrpSpPr>
            <a:grpSpLocks/>
          </p:cNvGrpSpPr>
          <p:nvPr/>
        </p:nvGrpSpPr>
        <p:grpSpPr bwMode="auto">
          <a:xfrm>
            <a:off x="287338" y="3897313"/>
            <a:ext cx="4094162" cy="2832100"/>
            <a:chOff x="181" y="2319"/>
            <a:chExt cx="2579" cy="1784"/>
          </a:xfrm>
        </p:grpSpPr>
        <p:grpSp>
          <p:nvGrpSpPr>
            <p:cNvPr id="102432" name="Group 32"/>
            <p:cNvGrpSpPr>
              <a:grpSpLocks/>
            </p:cNvGrpSpPr>
            <p:nvPr/>
          </p:nvGrpSpPr>
          <p:grpSpPr bwMode="auto">
            <a:xfrm>
              <a:off x="181" y="2319"/>
              <a:ext cx="2579" cy="1784"/>
              <a:chOff x="-2631" y="1613"/>
              <a:chExt cx="2966" cy="2277"/>
            </a:xfrm>
          </p:grpSpPr>
          <p:pic>
            <p:nvPicPr>
              <p:cNvPr id="102430" name="Picture 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1" y="1613"/>
                <a:ext cx="2966" cy="2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425" name="Text Box 25"/>
              <p:cNvSpPr txBox="1">
                <a:spLocks noChangeArrowheads="1"/>
              </p:cNvSpPr>
              <p:nvPr/>
            </p:nvSpPr>
            <p:spPr bwMode="auto">
              <a:xfrm>
                <a:off x="-1859" y="2080"/>
                <a:ext cx="1042" cy="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bg1"/>
                    </a:solidFill>
                  </a:rPr>
                  <a:t>NH</a:t>
                </a:r>
                <a:r>
                  <a:rPr lang="en-US" altLang="en-US" baseline="-25000">
                    <a:solidFill>
                      <a:schemeClr val="bg1"/>
                    </a:solidFill>
                  </a:rPr>
                  <a:t>3</a:t>
                </a:r>
                <a:r>
                  <a:rPr lang="en-US" altLang="en-US">
                    <a:solidFill>
                      <a:schemeClr val="bg1"/>
                    </a:solidFill>
                  </a:rPr>
                  <a:t/>
                </a:r>
                <a:br>
                  <a:rPr lang="en-US" altLang="en-US">
                    <a:solidFill>
                      <a:schemeClr val="bg1"/>
                    </a:solidFill>
                  </a:rPr>
                </a:br>
                <a:r>
                  <a:rPr lang="en-US" altLang="en-US">
                    <a:solidFill>
                      <a:schemeClr val="bg1"/>
                    </a:solidFill>
                  </a:rPr>
                  <a:t>oxidation</a:t>
                </a:r>
              </a:p>
            </p:txBody>
          </p:sp>
        </p:grpSp>
        <p:sp>
          <p:nvSpPr>
            <p:cNvPr id="102435" name="Rectangle 35"/>
            <p:cNvSpPr>
              <a:spLocks noChangeArrowheads="1"/>
            </p:cNvSpPr>
            <p:nvPr/>
          </p:nvSpPr>
          <p:spPr bwMode="auto">
            <a:xfrm>
              <a:off x="703" y="3464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000">
                  <a:solidFill>
                    <a:schemeClr val="bg1"/>
                  </a:solidFill>
                </a:rPr>
                <a:t>0.2M NaOH + 0.1M NH3 </a:t>
              </a:r>
            </a:p>
            <a:p>
              <a:r>
                <a:rPr lang="en-US" altLang="en-US" sz="1000">
                  <a:solidFill>
                    <a:schemeClr val="bg1"/>
                  </a:solidFill>
                </a:rPr>
                <a:t>10 mV/s</a:t>
              </a:r>
            </a:p>
          </p:txBody>
        </p:sp>
      </p:grpSp>
      <p:grpSp>
        <p:nvGrpSpPr>
          <p:cNvPr id="102445" name="Group 45"/>
          <p:cNvGrpSpPr>
            <a:grpSpLocks/>
          </p:cNvGrpSpPr>
          <p:nvPr/>
        </p:nvGrpSpPr>
        <p:grpSpPr bwMode="auto">
          <a:xfrm>
            <a:off x="287338" y="584200"/>
            <a:ext cx="4094162" cy="3108325"/>
            <a:chOff x="181" y="368"/>
            <a:chExt cx="2579" cy="1958"/>
          </a:xfrm>
        </p:grpSpPr>
        <p:grpSp>
          <p:nvGrpSpPr>
            <p:cNvPr id="102434" name="Group 34"/>
            <p:cNvGrpSpPr>
              <a:grpSpLocks/>
            </p:cNvGrpSpPr>
            <p:nvPr/>
          </p:nvGrpSpPr>
          <p:grpSpPr bwMode="auto">
            <a:xfrm>
              <a:off x="181" y="368"/>
              <a:ext cx="2579" cy="1958"/>
              <a:chOff x="181" y="368"/>
              <a:chExt cx="2579" cy="1958"/>
            </a:xfrm>
          </p:grpSpPr>
          <p:pic>
            <p:nvPicPr>
              <p:cNvPr id="102431" name="Picture 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" y="368"/>
                <a:ext cx="2579" cy="1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433" name="Rectangle 33"/>
              <p:cNvSpPr>
                <a:spLocks noChangeArrowheads="1"/>
              </p:cNvSpPr>
              <p:nvPr/>
            </p:nvSpPr>
            <p:spPr bwMode="auto">
              <a:xfrm>
                <a:off x="1496" y="1752"/>
                <a:ext cx="108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000">
                    <a:solidFill>
                      <a:schemeClr val="bg1"/>
                    </a:solidFill>
                  </a:rPr>
                  <a:t>0.5 M H</a:t>
                </a:r>
                <a:r>
                  <a:rPr lang="en-US" altLang="en-US" sz="1000" baseline="-25000">
                    <a:solidFill>
                      <a:schemeClr val="bg1"/>
                    </a:solidFill>
                  </a:rPr>
                  <a:t>2</a:t>
                </a:r>
                <a:r>
                  <a:rPr lang="en-US" altLang="en-US" sz="1000">
                    <a:solidFill>
                      <a:schemeClr val="bg1"/>
                    </a:solidFill>
                  </a:rPr>
                  <a:t>SO</a:t>
                </a:r>
                <a:r>
                  <a:rPr lang="en-US" altLang="en-US" sz="1000" baseline="-25000">
                    <a:solidFill>
                      <a:schemeClr val="bg1"/>
                    </a:solidFill>
                  </a:rPr>
                  <a:t>4</a:t>
                </a:r>
                <a:r>
                  <a:rPr lang="en-US" altLang="en-US" sz="1000">
                    <a:solidFill>
                      <a:schemeClr val="bg1"/>
                    </a:solidFill>
                  </a:rPr>
                  <a:t>, 50 mV/s</a:t>
                </a:r>
              </a:p>
            </p:txBody>
          </p:sp>
        </p:grpSp>
        <p:sp>
          <p:nvSpPr>
            <p:cNvPr id="102439" name="Rectangle 39"/>
            <p:cNvSpPr>
              <a:spLocks noChangeArrowheads="1"/>
            </p:cNvSpPr>
            <p:nvPr/>
          </p:nvSpPr>
          <p:spPr bwMode="auto">
            <a:xfrm>
              <a:off x="1882" y="430"/>
              <a:ext cx="626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en-US" sz="1000">
                  <a:solidFill>
                    <a:schemeClr val="bg1"/>
                  </a:solidFill>
                </a:rPr>
                <a:t>% (100) sites</a:t>
              </a:r>
            </a:p>
            <a:p>
              <a:pPr algn="l" eaLnBrk="1" hangingPunct="1"/>
              <a:r>
                <a:rPr lang="en-US" altLang="en-US" sz="1000">
                  <a:solidFill>
                    <a:schemeClr val="bg1"/>
                  </a:solidFill>
                </a:rPr>
                <a:t>59% </a:t>
              </a:r>
              <a:r>
                <a:rPr lang="en-US" altLang="en-US" sz="1400">
                  <a:solidFill>
                    <a:schemeClr val="bg1"/>
                  </a:solidFill>
                </a:rPr>
                <a:t>-----</a:t>
              </a:r>
              <a:endParaRPr lang="en-US" altLang="en-US" sz="1000">
                <a:solidFill>
                  <a:schemeClr val="bg1"/>
                </a:solidFill>
              </a:endParaRPr>
            </a:p>
            <a:p>
              <a:pPr algn="l" eaLnBrk="1" hangingPunct="1"/>
              <a:r>
                <a:rPr lang="en-US" altLang="en-US" sz="1000">
                  <a:solidFill>
                    <a:schemeClr val="bg1"/>
                  </a:solidFill>
                </a:rPr>
                <a:t>55% </a:t>
              </a:r>
              <a:r>
                <a:rPr lang="en-US" altLang="en-US" sz="1400">
                  <a:solidFill>
                    <a:srgbClr val="00FF00"/>
                  </a:solidFill>
                </a:rPr>
                <a:t>-----</a:t>
              </a:r>
              <a:r>
                <a:rPr lang="en-US" altLang="en-US" sz="1000">
                  <a:solidFill>
                    <a:schemeClr val="tx2"/>
                  </a:solidFill>
                </a:rPr>
                <a:t/>
              </a:r>
              <a:br>
                <a:rPr lang="en-US" altLang="en-US" sz="1000">
                  <a:solidFill>
                    <a:schemeClr val="tx2"/>
                  </a:solidFill>
                </a:rPr>
              </a:br>
              <a:r>
                <a:rPr lang="en-US" altLang="en-US" sz="1000">
                  <a:solidFill>
                    <a:schemeClr val="bg1"/>
                  </a:solidFill>
                </a:rPr>
                <a:t>35% </a:t>
              </a:r>
              <a:r>
                <a:rPr lang="en-US" altLang="en-US" sz="1400">
                  <a:solidFill>
                    <a:srgbClr val="0000FF"/>
                  </a:solidFill>
                </a:rPr>
                <a:t>-----</a:t>
              </a:r>
              <a:endParaRPr lang="en-US" altLang="en-US" sz="1000">
                <a:solidFill>
                  <a:schemeClr val="bg1"/>
                </a:solidFill>
              </a:endParaRPr>
            </a:p>
            <a:p>
              <a:pPr algn="l" eaLnBrk="1" hangingPunct="1"/>
              <a:r>
                <a:rPr lang="en-US" altLang="en-US" sz="1000">
                  <a:solidFill>
                    <a:schemeClr val="bg1"/>
                  </a:solidFill>
                </a:rPr>
                <a:t>31% </a:t>
              </a:r>
              <a:r>
                <a:rPr lang="en-US" altLang="en-US" sz="1400">
                  <a:solidFill>
                    <a:srgbClr val="FF0000"/>
                  </a:solidFill>
                </a:rPr>
                <a:t>-----</a:t>
              </a:r>
              <a:endParaRPr lang="en-US" alt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2444" name="Group 44"/>
          <p:cNvGrpSpPr>
            <a:grpSpLocks/>
          </p:cNvGrpSpPr>
          <p:nvPr/>
        </p:nvGrpSpPr>
        <p:grpSpPr bwMode="auto">
          <a:xfrm>
            <a:off x="4932363" y="3897313"/>
            <a:ext cx="3995737" cy="2843212"/>
            <a:chOff x="2903" y="1276"/>
            <a:chExt cx="2721" cy="2109"/>
          </a:xfrm>
        </p:grpSpPr>
        <p:pic>
          <p:nvPicPr>
            <p:cNvPr id="102442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" y="1276"/>
              <a:ext cx="2721" cy="2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43" name="Text Box 43"/>
            <p:cNvSpPr txBox="1">
              <a:spLocks noChangeArrowheads="1"/>
            </p:cNvSpPr>
            <p:nvPr/>
          </p:nvSpPr>
          <p:spPr bwMode="auto">
            <a:xfrm>
              <a:off x="3533" y="1583"/>
              <a:ext cx="1138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DME oxidation</a:t>
              </a:r>
              <a:endParaRPr lang="en-US" altLang="en-US"/>
            </a:p>
          </p:txBody>
        </p: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07408" y="-63388"/>
            <a:ext cx="7348183" cy="7096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Preferentially-oriented Pt(100) nanoparticles</a:t>
            </a:r>
            <a:endParaRPr lang="en-US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5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4722 L 0.34844 -0.21782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024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549275"/>
            <a:ext cx="379412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5233988" y="6416675"/>
            <a:ext cx="3716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0.1M NaOH +2mM NaNO</a:t>
            </a:r>
            <a:r>
              <a:rPr lang="en-US" altLang="en-US" baseline="-25000"/>
              <a:t>2</a:t>
            </a:r>
            <a:r>
              <a:rPr lang="en-US" altLang="en-US"/>
              <a:t>, 1 mV/s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5007"/>
            <a:ext cx="77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/>
              <a:t>Nitrite reduction to 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on </a:t>
            </a:r>
            <a:r>
              <a:rPr lang="en-US" altLang="en-US" sz="2400" dirty="0" smtClean="0"/>
              <a:t>cathodic Pt(100</a:t>
            </a:r>
            <a:r>
              <a:rPr lang="en-US" altLang="en-US" sz="2400" dirty="0"/>
              <a:t>) </a:t>
            </a:r>
            <a:r>
              <a:rPr lang="en-US" altLang="en-US" sz="2400" dirty="0" smtClean="0"/>
              <a:t>nanoparticles</a:t>
            </a:r>
            <a:endParaRPr lang="en-US" altLang="en-US" sz="24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5084" y="6525344"/>
            <a:ext cx="35691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 smtClean="0">
                <a:solidFill>
                  <a:schemeClr val="tx1"/>
                </a:solidFill>
              </a:rPr>
              <a:t>Duca</a:t>
            </a:r>
            <a:r>
              <a:rPr lang="en-US" altLang="en-US" sz="1200" dirty="0" smtClean="0">
                <a:solidFill>
                  <a:schemeClr val="tx1"/>
                </a:solidFill>
              </a:rPr>
              <a:t>,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Yanson</a:t>
            </a:r>
            <a:r>
              <a:rPr lang="en-US" altLang="en-US" sz="1200" dirty="0">
                <a:solidFill>
                  <a:schemeClr val="tx1"/>
                </a:solidFill>
              </a:rPr>
              <a:t> </a:t>
            </a:r>
            <a:r>
              <a:rPr lang="en-US" altLang="en-US" sz="1200" dirty="0" smtClean="0">
                <a:solidFill>
                  <a:schemeClr val="tx1"/>
                </a:solidFill>
              </a:rPr>
              <a:t>, </a:t>
            </a:r>
            <a:r>
              <a:rPr lang="en-US" altLang="en-US" sz="1200" i="1" dirty="0" smtClean="0">
                <a:solidFill>
                  <a:schemeClr val="tx1"/>
                </a:solidFill>
              </a:rPr>
              <a:t>Topics in Catalysis </a:t>
            </a:r>
            <a:r>
              <a:rPr lang="en-US" altLang="en-US" sz="1200" b="1" dirty="0" smtClean="0"/>
              <a:t>57</a:t>
            </a:r>
            <a:r>
              <a:rPr lang="en-US" sz="1200" dirty="0" smtClean="0"/>
              <a:t>, 255 (2014)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d #4 -4to2V in CaCl2_01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725068" y="620688"/>
            <a:ext cx="301884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Prof</a:t>
            </a:r>
            <a:r>
              <a:rPr lang="en-US" altLang="en-US" dirty="0"/>
              <a:t>. M. T. M. </a:t>
            </a:r>
            <a:r>
              <a:rPr lang="en-US" altLang="en-US" dirty="0" err="1"/>
              <a:t>Koper</a:t>
            </a:r>
            <a:endParaRPr lang="en-US" altLang="en-US" dirty="0"/>
          </a:p>
          <a:p>
            <a:r>
              <a:rPr lang="en-US" altLang="en-US" dirty="0" smtClean="0"/>
              <a:t>Dr</a:t>
            </a:r>
            <a:r>
              <a:rPr lang="en-US" altLang="en-US" dirty="0"/>
              <a:t>. Matteo </a:t>
            </a:r>
            <a:r>
              <a:rPr lang="en-US" altLang="en-US" dirty="0" err="1" smtClean="0"/>
              <a:t>Duca</a:t>
            </a:r>
            <a:endParaRPr lang="en-US" altLang="en-US" dirty="0" smtClean="0"/>
          </a:p>
          <a:p>
            <a:r>
              <a:rPr lang="en-US" altLang="en-US" dirty="0"/>
              <a:t>Dr. </a:t>
            </a:r>
            <a:r>
              <a:rPr lang="en-US" altLang="en-US" dirty="0" err="1"/>
              <a:t>Yuriy</a:t>
            </a:r>
            <a:r>
              <a:rPr lang="en-US" altLang="en-US" dirty="0"/>
              <a:t> </a:t>
            </a:r>
            <a:r>
              <a:rPr lang="en-US" altLang="en-US" dirty="0" err="1" smtClean="0"/>
              <a:t>Yanson</a:t>
            </a:r>
            <a:endParaRPr lang="en-US" altLang="en-US" dirty="0"/>
          </a:p>
          <a:p>
            <a:r>
              <a:rPr lang="en-US" altLang="en-US" dirty="0" err="1"/>
              <a:t>Rik</a:t>
            </a:r>
            <a:r>
              <a:rPr lang="en-US" altLang="en-US" dirty="0"/>
              <a:t> Mom</a:t>
            </a:r>
          </a:p>
          <a:p>
            <a:r>
              <a:rPr lang="en-US" altLang="en-US" dirty="0"/>
              <a:t>Rico </a:t>
            </a:r>
            <a:r>
              <a:rPr lang="en-US" altLang="en-US" dirty="0" smtClean="0"/>
              <a:t>Wanders</a:t>
            </a:r>
          </a:p>
          <a:p>
            <a:r>
              <a:rPr lang="en-US" altLang="en-US" dirty="0" smtClean="0"/>
              <a:t>Pavel </a:t>
            </a:r>
            <a:r>
              <a:rPr lang="en-US" altLang="en-US" dirty="0" err="1" smtClean="0"/>
              <a:t>Antonov</a:t>
            </a:r>
            <a:endParaRPr lang="en-US" altLang="en-US" dirty="0" smtClean="0"/>
          </a:p>
          <a:p>
            <a:r>
              <a:rPr lang="en-US" altLang="en-US" dirty="0"/>
              <a:t>Prof. </a:t>
            </a:r>
            <a:r>
              <a:rPr lang="en-US" altLang="en-US" dirty="0" err="1"/>
              <a:t>Oosterkamp</a:t>
            </a:r>
            <a:r>
              <a:rPr lang="en-US" altLang="en-US" dirty="0"/>
              <a:t> (SEM)</a:t>
            </a:r>
          </a:p>
          <a:p>
            <a:r>
              <a:rPr lang="en-US" altLang="en-US" dirty="0"/>
              <a:t>Prof. </a:t>
            </a:r>
            <a:r>
              <a:rPr lang="en-US" altLang="en-US" dirty="0" err="1"/>
              <a:t>Reedijk</a:t>
            </a:r>
            <a:r>
              <a:rPr lang="en-US" altLang="en-US" dirty="0"/>
              <a:t> (XRD)</a:t>
            </a:r>
          </a:p>
          <a:p>
            <a:r>
              <a:rPr lang="en-US" altLang="en-US" dirty="0"/>
              <a:t>Leiden University</a:t>
            </a:r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/>
              <a:t>Dr. </a:t>
            </a:r>
            <a:r>
              <a:rPr lang="en-US" altLang="en-US" dirty="0" err="1"/>
              <a:t>Paramaconi</a:t>
            </a:r>
            <a:r>
              <a:rPr lang="en-US" altLang="en-US" dirty="0"/>
              <a:t> Rodriguez, </a:t>
            </a:r>
            <a:br>
              <a:rPr lang="en-US" altLang="en-US" dirty="0"/>
            </a:br>
            <a:r>
              <a:rPr lang="en-US" altLang="en-US" dirty="0"/>
              <a:t>Paul </a:t>
            </a:r>
            <a:r>
              <a:rPr lang="en-US" altLang="en-US" dirty="0" err="1"/>
              <a:t>Scherrer</a:t>
            </a:r>
            <a:r>
              <a:rPr lang="en-US" altLang="en-US" dirty="0"/>
              <a:t> Institute &amp; </a:t>
            </a:r>
            <a:br>
              <a:rPr lang="en-US" altLang="en-US" dirty="0"/>
            </a:br>
            <a:r>
              <a:rPr lang="en-US" altLang="en-US" dirty="0"/>
              <a:t>University of Birmingham </a:t>
            </a:r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/>
              <a:t>Dr. </a:t>
            </a:r>
            <a:r>
              <a:rPr lang="en-US" altLang="en-US" dirty="0" err="1"/>
              <a:t>Nuria</a:t>
            </a:r>
            <a:r>
              <a:rPr lang="en-US" altLang="en-US" dirty="0"/>
              <a:t> Garcia, </a:t>
            </a:r>
          </a:p>
          <a:p>
            <a:r>
              <a:rPr lang="en-US" altLang="en-US" dirty="0"/>
              <a:t>University of </a:t>
            </a:r>
            <a:r>
              <a:rPr lang="en-US" altLang="en-US" dirty="0" smtClean="0"/>
              <a:t>Southampton</a:t>
            </a:r>
            <a:endParaRPr lang="en-US" altLang="en-US" dirty="0"/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5126348" y="656692"/>
            <a:ext cx="344209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Prof. N. </a:t>
            </a:r>
            <a:r>
              <a:rPr lang="en-US" altLang="en-US" dirty="0" err="1" smtClean="0"/>
              <a:t>Markovic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Argonne National Lab</a:t>
            </a:r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Prof. P. Unwin</a:t>
            </a:r>
          </a:p>
          <a:p>
            <a:r>
              <a:rPr lang="en-US" altLang="en-US" dirty="0" smtClean="0"/>
              <a:t>Dr. S. Lai</a:t>
            </a:r>
            <a:endParaRPr lang="en-US" altLang="en-US" dirty="0"/>
          </a:p>
          <a:p>
            <a:r>
              <a:rPr lang="en-US" altLang="en-US" dirty="0" smtClean="0"/>
              <a:t>University of Warwick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Dr. </a:t>
            </a:r>
            <a:r>
              <a:rPr lang="en-US" altLang="en-US" dirty="0" err="1"/>
              <a:t>Frans</a:t>
            </a:r>
            <a:r>
              <a:rPr lang="en-US" altLang="en-US" dirty="0"/>
              <a:t> </a:t>
            </a:r>
            <a:r>
              <a:rPr lang="en-US" altLang="en-US" dirty="0" err="1"/>
              <a:t>Tichelaar</a:t>
            </a:r>
            <a:r>
              <a:rPr lang="en-US" altLang="en-US" dirty="0"/>
              <a:t> (TEM, EDX)</a:t>
            </a:r>
          </a:p>
          <a:p>
            <a:r>
              <a:rPr lang="en-US" altLang="en-US" dirty="0"/>
              <a:t>Dr. Patricia </a:t>
            </a:r>
            <a:r>
              <a:rPr lang="en-US" altLang="en-US" dirty="0" err="1"/>
              <a:t>Kooyman</a:t>
            </a:r>
            <a:r>
              <a:rPr lang="en-US" altLang="en-US" dirty="0"/>
              <a:t> (TEM)</a:t>
            </a:r>
          </a:p>
          <a:p>
            <a:r>
              <a:rPr lang="en-US" altLang="en-US" dirty="0"/>
              <a:t>TU Delft</a:t>
            </a:r>
          </a:p>
          <a:p>
            <a:endParaRPr lang="en-US" altLang="en-US" dirty="0" smtClean="0"/>
          </a:p>
        </p:txBody>
      </p:sp>
      <p:pic>
        <p:nvPicPr>
          <p:cNvPr id="11" name="Picture 37" descr="2_NWO_LogoBasis_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18" y="5639402"/>
            <a:ext cx="5005387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50825" y="115888"/>
            <a:ext cx="85693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AdvGulliv-R" charset="-52"/>
              </a:rPr>
              <a:t>Facile preparation of Pt hydrosols by dispersing bulk Pt with potential perturbations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AdvGulliv-R" charset="-52"/>
              </a:rPr>
              <a:t>Wei Huang, Shu Chen, Jufang Zheng, Zelin Li,</a:t>
            </a:r>
            <a:r>
              <a:rPr lang="en-US" altLang="en-US" sz="1400">
                <a:solidFill>
                  <a:schemeClr val="tx1"/>
                </a:solidFill>
                <a:latin typeface="AdvFENICE-L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dvGulliv-R" charset="-52"/>
              </a:rPr>
              <a:t>Electrochemistry Communications 11 (</a:t>
            </a:r>
            <a:r>
              <a:rPr lang="en-US" altLang="en-US" sz="1400" b="1" u="sng">
                <a:solidFill>
                  <a:schemeClr val="tx1"/>
                </a:solidFill>
                <a:latin typeface="AdvGulliv-R" charset="-52"/>
              </a:rPr>
              <a:t>2009</a:t>
            </a:r>
            <a:r>
              <a:rPr lang="en-US" altLang="en-US" sz="1400">
                <a:solidFill>
                  <a:schemeClr val="tx1"/>
                </a:solidFill>
                <a:latin typeface="AdvGulliv-R" charset="-52"/>
              </a:rPr>
              <a:t>) 469</a:t>
            </a:r>
          </a:p>
          <a:p>
            <a:pPr>
              <a:spcBef>
                <a:spcPct val="50000"/>
              </a:spcBef>
            </a:pPr>
            <a:r>
              <a:rPr lang="en-US" altLang="en-US" sz="1400" i="1">
                <a:solidFill>
                  <a:schemeClr val="tx1"/>
                </a:solidFill>
                <a:latin typeface="AdvGulliv-R" charset="-52"/>
              </a:rPr>
              <a:t>Reference discovered accidentally during an irrelevant literature search on 31-05-2011</a:t>
            </a:r>
            <a:endParaRPr lang="en-US" altLang="en-US" sz="1400" i="1">
              <a:solidFill>
                <a:schemeClr val="tx1"/>
              </a:solidFill>
              <a:latin typeface="AdvFENICE-L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6799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3913188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4211637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467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… unaware, we wrote an article (published online 27-05-2011) and applied for a patent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0" name="Object 4"/>
          <p:cNvGraphicFramePr>
            <a:graphicFrameLocks noChangeAspect="1"/>
          </p:cNvGraphicFramePr>
          <p:nvPr>
            <p:ph/>
          </p:nvPr>
        </p:nvGraphicFramePr>
        <p:xfrm>
          <a:off x="1187450" y="1196975"/>
          <a:ext cx="6553200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r:id="rId3" imgW="4023360" imgH="3108960" progId="">
                  <p:embed/>
                </p:oleObj>
              </mc:Choice>
              <mc:Fallback>
                <p:oleObj r:id="rId3" imgW="4023360" imgH="3108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196975"/>
                        <a:ext cx="6553200" cy="50625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611188" y="219075"/>
            <a:ext cx="774065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Stability of cathodic Pt(100) nanoparticles</a:t>
            </a:r>
          </a:p>
        </p:txBody>
      </p:sp>
    </p:spTree>
    <p:extLst>
      <p:ext uri="{BB962C8B-B14F-4D97-AF65-F5344CB8AC3E}">
        <p14:creationId xmlns:p14="http://schemas.microsoft.com/office/powerpoint/2010/main" val="22066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3975" r="1428"/>
          <a:stretch>
            <a:fillRect/>
          </a:stretch>
        </p:blipFill>
        <p:spPr bwMode="auto">
          <a:xfrm>
            <a:off x="287338" y="1882775"/>
            <a:ext cx="5868987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STM tip clea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9666"/>
            <a:ext cx="2670175" cy="42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4295199" y="188640"/>
            <a:ext cx="4634603" cy="14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dirty="0"/>
              <a:t>Scanning Tunneling Microscope (</a:t>
            </a:r>
            <a:r>
              <a:rPr lang="en-US" altLang="en-US" sz="2000" dirty="0" smtClean="0"/>
              <a:t>STM) needs </a:t>
            </a:r>
            <a:r>
              <a:rPr lang="en-US" altLang="en-US" sz="2000" dirty="0"/>
              <a:t>an atomically sharp tip </a:t>
            </a:r>
            <a:r>
              <a:rPr lang="en-US" altLang="en-US" sz="2000" dirty="0" smtClean="0"/>
              <a:t>made </a:t>
            </a:r>
            <a:r>
              <a:rPr lang="en-US" altLang="en-US" sz="2000" dirty="0"/>
              <a:t>of a very stiff </a:t>
            </a:r>
            <a:r>
              <a:rPr lang="en-US" altLang="en-US" sz="2000" dirty="0" smtClean="0"/>
              <a:t>and </a:t>
            </a:r>
            <a:r>
              <a:rPr lang="en-US" altLang="en-US" sz="2000" dirty="0"/>
              <a:t>chemically inert metal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6892" y="379424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 etching in NaOH:</a:t>
            </a:r>
            <a:endParaRPr lang="nl-NL" dirty="0"/>
          </a:p>
        </p:txBody>
      </p:sp>
      <p:pic>
        <p:nvPicPr>
          <p:cNvPr id="3" name="Electrochemical etching of  STM tips      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4188" y="4337366"/>
            <a:ext cx="2725282" cy="204396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88125" y="6553200"/>
            <a:ext cx="2555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tx1">
                    <a:lumMod val="65000"/>
                  </a:schemeClr>
                </a:solidFill>
              </a:rPr>
              <a:t>STM tip etching</a:t>
            </a:r>
            <a:endParaRPr lang="en-US" alt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30475"/>
            <a:ext cx="49688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3700"/>
            <a:ext cx="346233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17588"/>
            <a:ext cx="46736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0" y="115888"/>
            <a:ext cx="5076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/>
              <a:t>A literature </a:t>
            </a:r>
            <a:r>
              <a:rPr lang="en-US" altLang="en-US" sz="2000" b="1" dirty="0"/>
              <a:t>recipe </a:t>
            </a:r>
            <a:r>
              <a:rPr lang="en-US" altLang="en-US" sz="2000" b="1" dirty="0" smtClean="0"/>
              <a:t>for </a:t>
            </a:r>
            <a:br>
              <a:rPr lang="en-US" altLang="en-US" sz="2000" b="1" dirty="0" smtClean="0"/>
            </a:br>
            <a:r>
              <a:rPr lang="en-US" altLang="en-US" sz="2000" b="1" dirty="0" smtClean="0"/>
              <a:t>Pt-</a:t>
            </a:r>
            <a:r>
              <a:rPr lang="en-US" altLang="en-US" sz="2000" b="1" dirty="0" err="1" smtClean="0"/>
              <a:t>Ir</a:t>
            </a:r>
            <a:r>
              <a:rPr lang="en-US" altLang="en-US" sz="2000" b="1" dirty="0" smtClean="0"/>
              <a:t> </a:t>
            </a:r>
            <a:r>
              <a:rPr lang="en-US" altLang="en-US" sz="2000" b="1" dirty="0"/>
              <a:t>tip etching:</a:t>
            </a:r>
          </a:p>
        </p:txBody>
      </p:sp>
      <p:grpSp>
        <p:nvGrpSpPr>
          <p:cNvPr id="82960" name="Group 16"/>
          <p:cNvGrpSpPr>
            <a:grpSpLocks/>
          </p:cNvGrpSpPr>
          <p:nvPr/>
        </p:nvGrpSpPr>
        <p:grpSpPr bwMode="auto">
          <a:xfrm>
            <a:off x="5472113" y="2528888"/>
            <a:ext cx="3244850" cy="466725"/>
            <a:chOff x="3447" y="1639"/>
            <a:chExt cx="2044" cy="294"/>
          </a:xfrm>
        </p:grpSpPr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" y="1639"/>
              <a:ext cx="2044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4558" y="1728"/>
              <a:ext cx="908" cy="114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5472113" y="1557338"/>
            <a:ext cx="3221037" cy="876300"/>
            <a:chOff x="3447" y="981"/>
            <a:chExt cx="2029" cy="552"/>
          </a:xfrm>
        </p:grpSpPr>
        <p:pic>
          <p:nvPicPr>
            <p:cNvPr id="8295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" y="981"/>
              <a:ext cx="2029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3447" y="1275"/>
              <a:ext cx="249" cy="114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2961" name="Rectangle 17"/>
            <p:cNvSpPr>
              <a:spLocks noChangeArrowheads="1"/>
            </p:cNvSpPr>
            <p:nvPr/>
          </p:nvSpPr>
          <p:spPr bwMode="auto">
            <a:xfrm>
              <a:off x="4354" y="1344"/>
              <a:ext cx="249" cy="114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087563" y="2673350"/>
            <a:ext cx="684212" cy="2159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2771775" y="2960688"/>
            <a:ext cx="1692275" cy="18097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82965" name="Rectangle 21"/>
          <p:cNvSpPr>
            <a:spLocks noChangeArrowheads="1"/>
          </p:cNvSpPr>
          <p:nvPr/>
        </p:nvSpPr>
        <p:spPr bwMode="auto">
          <a:xfrm>
            <a:off x="3562350" y="3176588"/>
            <a:ext cx="793750" cy="144462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2843213" y="1773238"/>
            <a:ext cx="1044575" cy="2159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" name="Work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875" y="3609020"/>
            <a:ext cx="4205288" cy="31539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227808" y="3321050"/>
            <a:ext cx="3215757" cy="1596299"/>
            <a:chOff x="4761778" y="2694734"/>
            <a:chExt cx="3816350" cy="1828572"/>
          </a:xfrm>
        </p:grpSpPr>
        <p:pic>
          <p:nvPicPr>
            <p:cNvPr id="23554" name="Picture 2" descr="C:\Users\Alex\AppData\Local\Microsoft\Windows\Temporary Internet Files\Content.IE5\FP2Z1N2B\MC900434782[1].png"/>
            <p:cNvPicPr>
              <a:picLocks noChangeAspect="1" noChangeArrowheads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518" y="2694734"/>
              <a:ext cx="3019960" cy="182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72" name="Text Box 28"/>
            <p:cNvSpPr txBox="1">
              <a:spLocks noChangeArrowheads="1"/>
            </p:cNvSpPr>
            <p:nvPr/>
          </p:nvSpPr>
          <p:spPr bwMode="auto">
            <a:xfrm>
              <a:off x="4761778" y="3321050"/>
              <a:ext cx="3816350" cy="669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i="1" dirty="0">
                  <a:solidFill>
                    <a:schemeClr val="bg1"/>
                  </a:solidFill>
                </a:rPr>
                <a:t>- seems to work just </a:t>
              </a:r>
              <a:r>
                <a:rPr lang="en-US" altLang="en-US" sz="1600" i="1" dirty="0" smtClean="0">
                  <a:solidFill>
                    <a:schemeClr val="bg1"/>
                  </a:solidFill>
                </a:rPr>
                <a:t>fine,</a:t>
              </a:r>
              <a:br>
                <a:rPr lang="en-US" altLang="en-US" sz="1600" i="1" dirty="0" smtClean="0">
                  <a:solidFill>
                    <a:schemeClr val="bg1"/>
                  </a:solidFill>
                </a:rPr>
              </a:br>
              <a:r>
                <a:rPr lang="en-US" altLang="en-US" sz="1600" i="1" dirty="0" smtClean="0">
                  <a:solidFill>
                    <a:schemeClr val="bg1"/>
                  </a:solidFill>
                </a:rPr>
                <a:t>doesn’t </a:t>
              </a:r>
              <a:r>
                <a:rPr lang="en-US" altLang="en-US" sz="1600" i="1" dirty="0">
                  <a:solidFill>
                    <a:schemeClr val="bg1"/>
                  </a:solidFill>
                </a:rPr>
                <a:t>it?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71799" y="4228105"/>
            <a:ext cx="3470925" cy="2285714"/>
            <a:chOff x="7941895" y="3918955"/>
            <a:chExt cx="3470925" cy="2285714"/>
          </a:xfrm>
        </p:grpSpPr>
        <p:pic>
          <p:nvPicPr>
            <p:cNvPr id="23555" name="Picture 3" descr="C:\Users\Alex\AppData\Local\Microsoft\Windows\Temporary Internet Files\Content.IE5\CEG37C2Z\MC900432689[1].png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895" y="3918955"/>
              <a:ext cx="3470925" cy="228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73" name="Text Box 29"/>
            <p:cNvSpPr txBox="1">
              <a:spLocks noChangeArrowheads="1"/>
            </p:cNvSpPr>
            <p:nvPr/>
          </p:nvSpPr>
          <p:spPr bwMode="auto">
            <a:xfrm>
              <a:off x="8205783" y="4510788"/>
              <a:ext cx="2935355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 i="1" dirty="0">
                  <a:solidFill>
                    <a:schemeClr val="bg1"/>
                  </a:solidFill>
                </a:rPr>
                <a:t>- but 50Hz is so boring! </a:t>
              </a:r>
              <a:r>
                <a:rPr lang="en-US" altLang="en-US" sz="1400" i="1" dirty="0">
                  <a:solidFill>
                    <a:schemeClr val="bg1"/>
                  </a:solidFill>
                </a:rPr>
                <a:t/>
              </a:r>
              <a:br>
                <a:rPr lang="en-US" altLang="en-US" sz="1400" i="1" dirty="0">
                  <a:solidFill>
                    <a:schemeClr val="bg1"/>
                  </a:solidFill>
                </a:rPr>
              </a:br>
              <a:r>
                <a:rPr lang="en-US" altLang="en-US" sz="1400" i="1" dirty="0" smtClean="0">
                  <a:solidFill>
                    <a:schemeClr val="bg1"/>
                  </a:solidFill>
                </a:rPr>
                <a:t>Let’s </a:t>
              </a:r>
              <a:r>
                <a:rPr lang="en-US" altLang="en-US" sz="1400" i="1" dirty="0">
                  <a:solidFill>
                    <a:schemeClr val="bg1"/>
                  </a:solidFill>
                </a:rPr>
                <a:t>use a </a:t>
              </a:r>
              <a:r>
                <a:rPr lang="en-US" altLang="en-US" sz="1400" i="1" dirty="0" smtClean="0">
                  <a:solidFill>
                    <a:schemeClr val="bg1"/>
                  </a:solidFill>
                </a:rPr>
                <a:t>function generator </a:t>
              </a:r>
              <a:r>
                <a:rPr lang="en-US" altLang="en-US" sz="1400" i="1" dirty="0">
                  <a:solidFill>
                    <a:schemeClr val="bg1"/>
                  </a:solidFill>
                </a:rPr>
                <a:t>and </a:t>
              </a:r>
              <a:r>
                <a:rPr lang="en-US" altLang="en-US" sz="1400" i="1" dirty="0" smtClean="0">
                  <a:solidFill>
                    <a:schemeClr val="bg1"/>
                  </a:solidFill>
                </a:rPr>
                <a:t/>
              </a:r>
              <a:br>
                <a:rPr lang="en-US" altLang="en-US" sz="1400" i="1" dirty="0" smtClean="0">
                  <a:solidFill>
                    <a:schemeClr val="bg1"/>
                  </a:solidFill>
                </a:rPr>
              </a:br>
              <a:r>
                <a:rPr lang="en-US" altLang="en-US" sz="1400" i="1" dirty="0" smtClean="0">
                  <a:solidFill>
                    <a:schemeClr val="bg1"/>
                  </a:solidFill>
                </a:rPr>
                <a:t>see </a:t>
              </a:r>
              <a:r>
                <a:rPr lang="en-US" altLang="en-US" sz="1400" i="1" dirty="0">
                  <a:solidFill>
                    <a:schemeClr val="bg1"/>
                  </a:solidFill>
                </a:rPr>
                <a:t>how frequency </a:t>
              </a:r>
              <a:r>
                <a:rPr lang="en-US" altLang="en-US" sz="1400" i="1" dirty="0" smtClean="0">
                  <a:solidFill>
                    <a:schemeClr val="bg1"/>
                  </a:solidFill>
                </a:rPr>
                <a:t>influences the </a:t>
              </a:r>
              <a:br>
                <a:rPr lang="en-US" altLang="en-US" sz="1400" i="1" dirty="0" smtClean="0">
                  <a:solidFill>
                    <a:schemeClr val="bg1"/>
                  </a:solidFill>
                </a:rPr>
              </a:br>
              <a:r>
                <a:rPr lang="en-US" altLang="en-US" sz="1400" i="1" dirty="0" smtClean="0">
                  <a:solidFill>
                    <a:schemeClr val="bg1"/>
                  </a:solidFill>
                </a:rPr>
                <a:t>etching </a:t>
              </a:r>
              <a:r>
                <a:rPr lang="en-US" altLang="en-US" sz="1400" i="1" dirty="0">
                  <a:solidFill>
                    <a:schemeClr val="bg1"/>
                  </a:solidFill>
                </a:rPr>
                <a:t>process</a:t>
              </a:r>
            </a:p>
          </p:txBody>
        </p:sp>
      </p:grp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6588125" y="6553200"/>
            <a:ext cx="2555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tx1">
                    <a:lumMod val="65000"/>
                  </a:schemeClr>
                </a:solidFill>
              </a:rPr>
              <a:t>AC high voltage </a:t>
            </a:r>
            <a:r>
              <a:rPr lang="en-US" altLang="en-US" sz="1400" dirty="0" err="1" smtClean="0">
                <a:solidFill>
                  <a:schemeClr val="tx1">
                    <a:lumMod val="65000"/>
                  </a:schemeClr>
                </a:solidFill>
              </a:rPr>
              <a:t>PtIr</a:t>
            </a:r>
            <a:r>
              <a:rPr lang="en-US" altLang="en-US" sz="1400" dirty="0" smtClean="0">
                <a:solidFill>
                  <a:schemeClr val="tx1">
                    <a:lumMod val="65000"/>
                  </a:schemeClr>
                </a:solidFill>
              </a:rPr>
              <a:t> etching</a:t>
            </a:r>
            <a:endParaRPr lang="en-US" alt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422672" y="38101"/>
            <a:ext cx="5437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chemeClr val="tx1"/>
                </a:solidFill>
              </a:rPr>
              <a:t>The case of zero frequency (water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electrolyis</a:t>
            </a:r>
            <a:r>
              <a:rPr lang="en-US" altLang="en-US" sz="2000" dirty="0">
                <a:solidFill>
                  <a:schemeClr val="tx1"/>
                </a:solidFill>
              </a:rPr>
              <a:t>):</a:t>
            </a:r>
          </a:p>
        </p:txBody>
      </p:sp>
      <p:pic>
        <p:nvPicPr>
          <p:cNvPr id="62470" name="Picture 6" descr="battery 9v no 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54559"/>
            <a:ext cx="98425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Freeform 7"/>
          <p:cNvSpPr>
            <a:spLocks/>
          </p:cNvSpPr>
          <p:nvPr/>
        </p:nvSpPr>
        <p:spPr bwMode="auto">
          <a:xfrm>
            <a:off x="114300" y="584684"/>
            <a:ext cx="3378200" cy="2357438"/>
          </a:xfrm>
          <a:custGeom>
            <a:avLst/>
            <a:gdLst>
              <a:gd name="T0" fmla="*/ 495 w 2128"/>
              <a:gd name="T1" fmla="*/ 1485 h 1485"/>
              <a:gd name="T2" fmla="*/ 109 w 2128"/>
              <a:gd name="T3" fmla="*/ 1372 h 1485"/>
              <a:gd name="T4" fmla="*/ 64 w 2128"/>
              <a:gd name="T5" fmla="*/ 805 h 1485"/>
              <a:gd name="T6" fmla="*/ 495 w 2128"/>
              <a:gd name="T7" fmla="*/ 125 h 1485"/>
              <a:gd name="T8" fmla="*/ 1720 w 2128"/>
              <a:gd name="T9" fmla="*/ 57 h 1485"/>
              <a:gd name="T10" fmla="*/ 2128 w 2128"/>
              <a:gd name="T11" fmla="*/ 261 h 1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8" h="1485">
                <a:moveTo>
                  <a:pt x="495" y="1485"/>
                </a:moveTo>
                <a:cubicBezTo>
                  <a:pt x="338" y="1485"/>
                  <a:pt x="181" y="1485"/>
                  <a:pt x="109" y="1372"/>
                </a:cubicBezTo>
                <a:cubicBezTo>
                  <a:pt x="37" y="1259"/>
                  <a:pt x="0" y="1013"/>
                  <a:pt x="64" y="805"/>
                </a:cubicBezTo>
                <a:cubicBezTo>
                  <a:pt x="128" y="597"/>
                  <a:pt x="219" y="250"/>
                  <a:pt x="495" y="125"/>
                </a:cubicBezTo>
                <a:cubicBezTo>
                  <a:pt x="771" y="0"/>
                  <a:pt x="1448" y="34"/>
                  <a:pt x="1720" y="57"/>
                </a:cubicBezTo>
                <a:cubicBezTo>
                  <a:pt x="1992" y="80"/>
                  <a:pt x="2056" y="223"/>
                  <a:pt x="2128" y="261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62472" name="Freeform 8"/>
          <p:cNvSpPr>
            <a:spLocks/>
          </p:cNvSpPr>
          <p:nvPr/>
        </p:nvSpPr>
        <p:spPr bwMode="auto">
          <a:xfrm>
            <a:off x="3851275" y="614846"/>
            <a:ext cx="3265488" cy="2327275"/>
          </a:xfrm>
          <a:custGeom>
            <a:avLst/>
            <a:gdLst>
              <a:gd name="T0" fmla="*/ 1475 w 2057"/>
              <a:gd name="T1" fmla="*/ 1466 h 1466"/>
              <a:gd name="T2" fmla="*/ 1974 w 2057"/>
              <a:gd name="T3" fmla="*/ 1262 h 1466"/>
              <a:gd name="T4" fmla="*/ 1974 w 2057"/>
              <a:gd name="T5" fmla="*/ 695 h 1466"/>
              <a:gd name="T6" fmla="*/ 1543 w 2057"/>
              <a:gd name="T7" fmla="*/ 151 h 1466"/>
              <a:gd name="T8" fmla="*/ 477 w 2057"/>
              <a:gd name="T9" fmla="*/ 15 h 1466"/>
              <a:gd name="T10" fmla="*/ 0 w 2057"/>
              <a:gd name="T11" fmla="*/ 242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7" h="1466">
                <a:moveTo>
                  <a:pt x="1475" y="1466"/>
                </a:moveTo>
                <a:cubicBezTo>
                  <a:pt x="1683" y="1428"/>
                  <a:pt x="1891" y="1390"/>
                  <a:pt x="1974" y="1262"/>
                </a:cubicBezTo>
                <a:cubicBezTo>
                  <a:pt x="2057" y="1134"/>
                  <a:pt x="2046" y="880"/>
                  <a:pt x="1974" y="695"/>
                </a:cubicBezTo>
                <a:cubicBezTo>
                  <a:pt x="1902" y="510"/>
                  <a:pt x="1792" y="264"/>
                  <a:pt x="1543" y="151"/>
                </a:cubicBezTo>
                <a:cubicBezTo>
                  <a:pt x="1294" y="38"/>
                  <a:pt x="734" y="0"/>
                  <a:pt x="477" y="15"/>
                </a:cubicBezTo>
                <a:cubicBezTo>
                  <a:pt x="220" y="30"/>
                  <a:pt x="110" y="136"/>
                  <a:pt x="0" y="242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4167188" y="6521450"/>
            <a:ext cx="4976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2"/>
                </a:solidFill>
              </a:rPr>
              <a:t>Cathodic treatment of a Pt wire at -10V in 10M </a:t>
            </a:r>
            <a:r>
              <a:rPr lang="en-US" altLang="en-US" sz="1600" dirty="0" err="1">
                <a:solidFill>
                  <a:schemeClr val="tx2"/>
                </a:solidFill>
              </a:rPr>
              <a:t>NaOH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pic>
        <p:nvPicPr>
          <p:cNvPr id="62476" name="Picture 12" descr="wire before 1min @-10V in 10M NaO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6640">
            <a:off x="6679567" y="3228975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13" descr="wire after 1min @-10V in 10M NaO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6961">
            <a:off x="6355717" y="3265488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7740017" y="3897313"/>
            <a:ext cx="12604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400">
                <a:solidFill>
                  <a:schemeClr val="tx2"/>
                </a:solidFill>
              </a:rPr>
              <a:t>99.99% Pt</a:t>
            </a:r>
          </a:p>
          <a:p>
            <a:pPr eaLnBrk="1" hangingPunct="1"/>
            <a:r>
              <a:rPr lang="en-US" altLang="en-US" sz="1400">
                <a:solidFill>
                  <a:schemeClr val="tx2"/>
                </a:solidFill>
                <a:sym typeface="Symbol" pitchFamily="18" charset="2"/>
              </a:rPr>
              <a:t> </a:t>
            </a:r>
            <a:r>
              <a:rPr lang="en-US" altLang="en-US" sz="1400">
                <a:solidFill>
                  <a:schemeClr val="tx2"/>
                </a:solidFill>
              </a:rPr>
              <a:t>0.1mm</a:t>
            </a:r>
          </a:p>
        </p:txBody>
      </p:sp>
      <p:pic>
        <p:nvPicPr>
          <p:cNvPr id="2" name="CA -10V for 60sec in 10M NaOH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672" y="2311131"/>
            <a:ext cx="5949528" cy="39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24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2" descr="Fig1a A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6" y="1405732"/>
            <a:ext cx="4826000" cy="461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684213" y="4019550"/>
          <a:ext cx="2881312" cy="264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name="Image" r:id="rId4" imgW="1222250" imgH="1124619" progId="Photoshop.Image.9">
                  <p:embed/>
                </p:oleObj>
              </mc:Choice>
              <mc:Fallback>
                <p:oleObj name="Image" r:id="rId4" imgW="1222250" imgH="1124619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019550"/>
                        <a:ext cx="2881312" cy="264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84213" y="906463"/>
          <a:ext cx="2881312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name="Image" r:id="rId6" imgW="2270572" imgH="2185235" progId="Photoshop.Image.9">
                  <p:embed/>
                </p:oleObj>
              </mc:Choice>
              <mc:Fallback>
                <p:oleObj name="Image" r:id="rId6" imgW="2270572" imgH="2185235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6463"/>
                        <a:ext cx="2881312" cy="277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439863" y="90488"/>
            <a:ext cx="6480175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</a:rPr>
              <a:t>Cathodic treatment of Pt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1400" dirty="0">
                <a:solidFill>
                  <a:schemeClr val="tx1"/>
                </a:solidFill>
              </a:rPr>
              <a:t>(10M </a:t>
            </a:r>
            <a:r>
              <a:rPr lang="en-US" altLang="en-US" sz="1400" dirty="0" err="1">
                <a:solidFill>
                  <a:schemeClr val="tx1"/>
                </a:solidFill>
              </a:rPr>
              <a:t>NaOH</a:t>
            </a:r>
            <a:r>
              <a:rPr lang="en-US" altLang="en-US" sz="1400" dirty="0">
                <a:solidFill>
                  <a:schemeClr val="tx1"/>
                </a:solidFill>
              </a:rPr>
              <a:t>, -10V, 1000 sec)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592388" y="29972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6330228" y="2997200"/>
            <a:ext cx="0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798814" y="3897313"/>
            <a:ext cx="12089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</a:rPr>
              <a:t>Surface area</a:t>
            </a:r>
            <a:br>
              <a:rPr lang="en-US" altLang="en-US" sz="1400" dirty="0">
                <a:solidFill>
                  <a:schemeClr val="bg1"/>
                </a:solidFill>
              </a:rPr>
            </a:br>
            <a:r>
              <a:rPr lang="en-US" altLang="en-US" sz="1400" dirty="0" smtClean="0">
                <a:solidFill>
                  <a:schemeClr val="bg1"/>
                </a:solidFill>
              </a:rPr>
              <a:t>increase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x17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643438" y="1016000"/>
            <a:ext cx="4033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Cyclic voltammogram of Pt in H</a:t>
            </a:r>
            <a:r>
              <a:rPr lang="en-US" altLang="en-US" baseline="-25000">
                <a:solidFill>
                  <a:schemeClr val="tx1"/>
                </a:solidFill>
              </a:rPr>
              <a:t>2</a:t>
            </a:r>
            <a:r>
              <a:rPr lang="en-US" altLang="en-US">
                <a:solidFill>
                  <a:schemeClr val="tx1"/>
                </a:solidFill>
              </a:rPr>
              <a:t>SO</a:t>
            </a:r>
            <a:r>
              <a:rPr lang="en-US" altLang="en-US" baseline="-25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538163" y="3681413"/>
            <a:ext cx="367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SEM images of electrode surface</a:t>
            </a:r>
            <a:endParaRPr lang="en-US" altLang="en-US" sz="1600" baseline="-25000">
              <a:solidFill>
                <a:schemeClr val="tx1"/>
              </a:solidFill>
            </a:endParaRPr>
          </a:p>
        </p:txBody>
      </p:sp>
      <p:graphicFrame>
        <p:nvGraphicFramePr>
          <p:cNvPr id="5138" name="Object 18"/>
          <p:cNvGraphicFramePr>
            <a:graphicFrameLocks noChangeAspect="1"/>
          </p:cNvGraphicFramePr>
          <p:nvPr/>
        </p:nvGraphicFramePr>
        <p:xfrm>
          <a:off x="647700" y="4005263"/>
          <a:ext cx="2951163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Image" r:id="rId8" imgW="1218996" imgH="1124619" progId="Photoshop.Image.9">
                  <p:embed/>
                </p:oleObj>
              </mc:Choice>
              <mc:Fallback>
                <p:oleObj name="Image" r:id="rId8" imgW="1218996" imgH="1124619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005263"/>
                        <a:ext cx="2951163" cy="272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067175" y="6237288"/>
            <a:ext cx="482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Yet another way to make platinum sponge?</a:t>
            </a:r>
            <a:endParaRPr lang="en-US" altLang="en-US" baseline="-25000">
              <a:solidFill>
                <a:schemeClr val="tx1"/>
              </a:solidFill>
            </a:endParaRP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067175" y="6237288"/>
            <a:ext cx="4481513" cy="3667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    Or does this look like nanoparticles?!</a:t>
            </a:r>
            <a:endParaRPr lang="en-US" altLang="en-US" baseline="-25000">
              <a:solidFill>
                <a:schemeClr val="tx1"/>
              </a:solidFill>
            </a:endParaRP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H="1" flipV="1">
            <a:off x="4788024" y="1952623"/>
            <a:ext cx="0" cy="6842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843213" y="6021388"/>
            <a:ext cx="660758" cy="36933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after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9" grpId="0"/>
      <p:bldP spid="51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1466850"/>
            <a:ext cx="9144000" cy="3475038"/>
            <a:chOff x="0" y="0"/>
            <a:chExt cx="9144000" cy="3474720"/>
          </a:xfrm>
        </p:grpSpPr>
        <p:pic>
          <p:nvPicPr>
            <p:cNvPr id="19466" name="Picture 3" descr="R:\Clean NP\DATA organized\Pt\DC\DC corrosion in various NaOH conc\jpegs\Pt#2 - 10min in 1M NaOH _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516" y="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4" descr="R:\Clean NP\DATA organized\Pt\DC\DC corrosion in various NaOH conc\jpegs\Pt#3 - 10min in 5M NaOH _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032" y="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6" descr="R:\Clean NP\DATA organized\Pt\DC\DC corrosion in various NaOH conc\jpegs\Pt#2 - 10min in 1M NaOH _00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175" y="182880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7" descr="R:\Clean NP\DATA organized\Pt\DC\DC corrosion in various NaOH conc\jpegs\Pt#3 - 10min in 5M NaOH _0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350" y="182880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8" descr="R:\Clean NP\DATA organized\Pt\DC\DC corrosion in various NaOH conc\jpegs\Pt#5 - 10min in 0.5M NaOH _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ure 9" descr="R:\Clean NP\DATA organized\Pt\DC\DC corrosion in various NaOH conc\jpegs\Pt#5 - 10min in 0.5M NaOH _00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880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10" descr="R:\Clean NP\DATA organized\Pt\DC\DC corrosion in various NaOH conc\jpegs\Pt#6 - 10min in 10M NaOH _00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48" y="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Picture 11" descr="R:\Clean NP\DATA organized\Pt\DC\DC corrosion in various NaOH conc\jpegs\Pt#6 - 10min in 10M NaOH _00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525" y="182880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12" descr="R:\Clean NP\DATA organized\Pt\DC\DC corrosion in various NaOH conc\jpegs\Pt#4 - 10min in 20M NaOH _00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702" y="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13" descr="R:\Clean NP\DATA organized\Pt\DC\DC corrosion in various NaOH conc\jpegs\Pt#4 - 10min in 20M NaOH _01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702" y="1828800"/>
              <a:ext cx="1787298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 Box 15"/>
          <p:cNvSpPr txBox="1">
            <a:spLocks noChangeArrowheads="1"/>
          </p:cNvSpPr>
          <p:nvPr/>
        </p:nvSpPr>
        <p:spPr bwMode="auto">
          <a:xfrm>
            <a:off x="431800" y="110013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0.5 M</a:t>
            </a:r>
          </a:p>
        </p:txBody>
      </p:sp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2403475" y="110013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1 M</a:t>
            </a:r>
          </a:p>
        </p:txBody>
      </p:sp>
      <p:sp>
        <p:nvSpPr>
          <p:cNvPr id="19461" name="Text Box 17"/>
          <p:cNvSpPr txBox="1">
            <a:spLocks noChangeArrowheads="1"/>
          </p:cNvSpPr>
          <p:nvPr/>
        </p:nvSpPr>
        <p:spPr bwMode="auto">
          <a:xfrm>
            <a:off x="4222750" y="110013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5 M</a:t>
            </a:r>
          </a:p>
        </p:txBody>
      </p:sp>
      <p:sp>
        <p:nvSpPr>
          <p:cNvPr id="19462" name="Text Box 18"/>
          <p:cNvSpPr txBox="1">
            <a:spLocks noChangeArrowheads="1"/>
          </p:cNvSpPr>
          <p:nvPr/>
        </p:nvSpPr>
        <p:spPr bwMode="auto">
          <a:xfrm>
            <a:off x="5976938" y="11001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10 M</a:t>
            </a:r>
          </a:p>
        </p:txBody>
      </p:sp>
      <p:sp>
        <p:nvSpPr>
          <p:cNvPr id="19463" name="Text Box 19"/>
          <p:cNvSpPr txBox="1">
            <a:spLocks noChangeArrowheads="1"/>
          </p:cNvSpPr>
          <p:nvPr/>
        </p:nvSpPr>
        <p:spPr bwMode="auto">
          <a:xfrm>
            <a:off x="7993063" y="11001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20 M</a:t>
            </a:r>
          </a:p>
        </p:txBody>
      </p:sp>
      <p:sp>
        <p:nvSpPr>
          <p:cNvPr id="19464" name="Text Box 20"/>
          <p:cNvSpPr txBox="1">
            <a:spLocks noChangeArrowheads="1"/>
          </p:cNvSpPr>
          <p:nvPr/>
        </p:nvSpPr>
        <p:spPr bwMode="auto">
          <a:xfrm>
            <a:off x="250825" y="312738"/>
            <a:ext cx="8562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>
                <a:solidFill>
                  <a:schemeClr val="tx1"/>
                </a:solidFill>
              </a:rPr>
              <a:t>Pt wire after 10 minutes of cathodic treatment at -6 ± 0.5 V in NaOH</a:t>
            </a:r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2035175" y="5495925"/>
            <a:ext cx="5026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</a:rPr>
              <a:t>Cathodic corrosion of </a:t>
            </a:r>
            <a:r>
              <a:rPr lang="en-US" sz="2400" b="1">
                <a:solidFill>
                  <a:schemeClr val="tx1"/>
                </a:solidFill>
              </a:rPr>
              <a:t>Platinum</a:t>
            </a:r>
            <a:r>
              <a:rPr lang="en-US" sz="2400">
                <a:solidFill>
                  <a:schemeClr val="tx1"/>
                </a:solidFill>
              </a:rPr>
              <a:t> (?!)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916113"/>
            <a:ext cx="79930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00113" y="1160463"/>
            <a:ext cx="4284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So what’s going on?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 rot="-533752">
            <a:off x="528638" y="36830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en-US"/>
              <a:t> Nanoparticles (or so it seems)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 rot="-207199">
            <a:off x="4941888" y="225425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en-US"/>
              <a:t> Cathodic corrosion of platinum</a:t>
            </a:r>
          </a:p>
        </p:txBody>
      </p:sp>
      <p:grpSp>
        <p:nvGrpSpPr>
          <p:cNvPr id="89101" name="Group 13"/>
          <p:cNvGrpSpPr>
            <a:grpSpLocks/>
          </p:cNvGrpSpPr>
          <p:nvPr/>
        </p:nvGrpSpPr>
        <p:grpSpPr bwMode="auto">
          <a:xfrm rot="309985">
            <a:off x="2689225" y="781050"/>
            <a:ext cx="5314950" cy="385763"/>
            <a:chOff x="439" y="1173"/>
            <a:chExt cx="3348" cy="243"/>
          </a:xfrm>
        </p:grpSpPr>
        <p:sp>
          <p:nvSpPr>
            <p:cNvPr id="89095" name="Text Box 7"/>
            <p:cNvSpPr txBox="1">
              <a:spLocks noChangeArrowheads="1"/>
            </p:cNvSpPr>
            <p:nvPr/>
          </p:nvSpPr>
          <p:spPr bwMode="auto">
            <a:xfrm>
              <a:off x="439" y="1178"/>
              <a:ext cx="3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n-US" altLang="en-US"/>
                <a:t> Ingredients: Pt, C, Na, H, O,         (negative pole!)</a:t>
              </a:r>
              <a:endParaRPr lang="el-GR" altLang="en-US">
                <a:cs typeface="Arial" pitchFamily="34" charset="0"/>
              </a:endParaRPr>
            </a:p>
          </p:txBody>
        </p:sp>
        <p:pic>
          <p:nvPicPr>
            <p:cNvPr id="89098" name="Picture 10" descr="MC900432598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173"/>
              <a:ext cx="243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10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682750"/>
            <a:ext cx="367347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04" name="Picture 16" descr="cath bescherming 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3033713"/>
            <a:ext cx="2552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6" name="Picture 18" descr="kad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2813"/>
            <a:ext cx="4413250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07" name="Text Box 19"/>
          <p:cNvSpPr txBox="1">
            <a:spLocks noChangeArrowheads="1"/>
          </p:cNvSpPr>
          <p:nvPr/>
        </p:nvSpPr>
        <p:spPr bwMode="auto">
          <a:xfrm>
            <a:off x="215900" y="3911600"/>
            <a:ext cx="89281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</a:rPr>
              <a:t>This is NOT what we observe!!!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34264" y="6515405"/>
            <a:ext cx="39934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chemeClr val="tx2"/>
                </a:solidFill>
              </a:rPr>
              <a:t>Cathodic protection vs. cathodic corrosion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4.07407E-6 L 0.26388 -0.1439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9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8334 0.00533 " pathEditMode="relative" ptsTypes="AA">
                                      <p:cBhvr>
                                        <p:cTn id="44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094" grpId="0"/>
      <p:bldP spid="89107" grpId="0"/>
    </p:bldLst>
  </p:timing>
</p:sld>
</file>

<file path=ppt/theme/theme1.xml><?xml version="1.0" encoding="utf-8"?>
<a:theme xmlns:a="http://schemas.openxmlformats.org/drawingml/2006/main" name="Tradesh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2154</TotalTime>
  <Words>1477</Words>
  <Application>Microsoft Office PowerPoint</Application>
  <PresentationFormat>On-screen Show (4:3)</PresentationFormat>
  <Paragraphs>294</Paragraphs>
  <Slides>36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Tradeshow</vt:lpstr>
      <vt:lpstr>Image</vt:lpstr>
      <vt:lpstr>Adobe Photoshop Image</vt:lpstr>
      <vt:lpstr>Origin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Tirlex_Bonson</dc:creator>
  <cp:lastModifiedBy>Alex</cp:lastModifiedBy>
  <cp:revision>80</cp:revision>
  <dcterms:created xsi:type="dcterms:W3CDTF">2010-11-24T19:29:18Z</dcterms:created>
  <dcterms:modified xsi:type="dcterms:W3CDTF">2014-03-24T04:17:22Z</dcterms:modified>
</cp:coreProperties>
</file>